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EB9387-0A2A-4524-8064-689D3BCB0EA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0163251-B2FD-498D-BDD8-1952C6B3D5F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Концепция системы скидок по оплате обучения в ФГБОУ ВПО «ИГУ»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69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Установление размера платы за обучение ниже величины финансового обеспечения в рамках государственного задания </a:t>
            </a:r>
            <a:r>
              <a:rPr lang="ru-RU" i="1" dirty="0" smtClean="0"/>
              <a:t>недопустимо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Закон </a:t>
            </a:r>
            <a:r>
              <a:rPr lang="ru-RU" dirty="0" smtClean="0"/>
              <a:t>об образовании, </a:t>
            </a:r>
            <a:r>
              <a:rPr lang="ru-RU" dirty="0" smtClean="0"/>
              <a:t>Постановления Правительства РФ, Приказы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России, в </a:t>
            </a:r>
            <a:r>
              <a:rPr lang="ru-RU" dirty="0" err="1" smtClean="0"/>
              <a:t>т.ч</a:t>
            </a:r>
            <a:r>
              <a:rPr lang="ru-RU" dirty="0" smtClean="0"/>
              <a:t>. об утверждении ФГОС, </a:t>
            </a:r>
            <a:r>
              <a:rPr lang="ru-RU" i="1" dirty="0" smtClean="0"/>
              <a:t>императивно</a:t>
            </a:r>
            <a:r>
              <a:rPr lang="ru-RU" dirty="0" smtClean="0"/>
              <a:t> устанавливают требование обязательности применения базовых нормативных затрат с корректирующими коэффициентами;</a:t>
            </a:r>
          </a:p>
          <a:p>
            <a:pPr algn="just"/>
            <a:r>
              <a:rPr lang="ru-RU" dirty="0" smtClean="0"/>
              <a:t>Закон </a:t>
            </a:r>
            <a:r>
              <a:rPr lang="ru-RU" dirty="0" smtClean="0"/>
              <a:t>об образовании допускает возможность уменьшения стоимости услуг для </a:t>
            </a:r>
            <a:r>
              <a:rPr lang="ru-RU" i="1" dirty="0" smtClean="0"/>
              <a:t>отдельных категорий обучающихся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Предпосылки для введения системы скидок по оплате </a:t>
            </a:r>
            <a:r>
              <a:rPr lang="ru-RU" dirty="0" smtClean="0"/>
              <a:t>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56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Скидки устанавливаются в </a:t>
            </a:r>
            <a:r>
              <a:rPr lang="ru-RU" dirty="0"/>
              <a:t>целях усиления </a:t>
            </a:r>
            <a:r>
              <a:rPr lang="ru-RU" dirty="0" smtClean="0"/>
              <a:t>мотивации</a:t>
            </a:r>
            <a:r>
              <a:rPr lang="en-US" dirty="0" smtClean="0"/>
              <a:t> </a:t>
            </a:r>
            <a:r>
              <a:rPr lang="ru-RU" dirty="0" smtClean="0"/>
              <a:t>обучающихся </a:t>
            </a:r>
            <a:r>
              <a:rPr lang="ru-RU" dirty="0"/>
              <a:t>для достижения высоких </a:t>
            </a:r>
            <a:r>
              <a:rPr lang="ru-RU" dirty="0" smtClean="0"/>
              <a:t>результатов обучения;</a:t>
            </a:r>
            <a:endParaRPr lang="ru-RU" dirty="0" smtClean="0"/>
          </a:p>
          <a:p>
            <a:pPr algn="just"/>
            <a:r>
              <a:rPr lang="ru-RU" dirty="0" smtClean="0"/>
              <a:t>Для введения системы скидок необходимо принятие локального акта </a:t>
            </a:r>
            <a:r>
              <a:rPr lang="ru-RU" dirty="0" smtClean="0"/>
              <a:t>ИГУ </a:t>
            </a:r>
            <a:r>
              <a:rPr lang="ru-RU" dirty="0" smtClean="0"/>
              <a:t>(Положения);</a:t>
            </a:r>
          </a:p>
          <a:p>
            <a:pPr algn="just"/>
            <a:r>
              <a:rPr lang="ru-RU" dirty="0" smtClean="0"/>
              <a:t>Скидки применяются </a:t>
            </a:r>
            <a:r>
              <a:rPr lang="ru-RU" dirty="0" smtClean="0"/>
              <a:t>в отношении поступающих в 2015 году, на </a:t>
            </a:r>
            <a:r>
              <a:rPr lang="ru-RU" dirty="0" smtClean="0"/>
              <a:t>очную форму обучения;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 smtClean="0"/>
              <a:t>обеспечения функционирования системы учета скидок, необходима специальная программа;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 </a:t>
            </a:r>
            <a:r>
              <a:rPr lang="ru-RU" dirty="0" smtClean="0"/>
              <a:t>концепции системы скидок на </a:t>
            </a:r>
            <a:r>
              <a:rPr lang="ru-RU" dirty="0" smtClean="0"/>
              <a:t>обучение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22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221005"/>
              </p:ext>
            </p:extLst>
          </p:nvPr>
        </p:nvGraphicFramePr>
        <p:xfrm>
          <a:off x="251520" y="2636911"/>
          <a:ext cx="8640960" cy="3888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292"/>
                <a:gridCol w="6223204"/>
                <a:gridCol w="1901464"/>
              </a:tblGrid>
              <a:tr h="838041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Критерии установления </a:t>
                      </a:r>
                      <a:r>
                        <a:rPr lang="ru-RU" sz="2000" dirty="0" smtClean="0">
                          <a:effectLst/>
                        </a:rPr>
                        <a:t>скидок 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Размер </a:t>
                      </a:r>
                      <a:r>
                        <a:rPr lang="ru-RU" sz="2000" dirty="0" smtClean="0">
                          <a:effectLst/>
                        </a:rPr>
                        <a:t>скидки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772357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effectLst/>
                        </a:rPr>
                        <a:t>1.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effectLst/>
                        </a:rPr>
                        <a:t>Сумма баллов ЕГЭ 200 и </a:t>
                      </a:r>
                      <a:r>
                        <a:rPr lang="ru-RU" sz="2000" dirty="0" smtClean="0">
                          <a:effectLst/>
                        </a:rPr>
                        <a:t>выше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effectLst/>
                        </a:rPr>
                        <a:t>25%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6019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effectLst/>
                        </a:rPr>
                        <a:t>2.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effectLst/>
                        </a:rPr>
                        <a:t>Сумма баллов ЕГЭ от 180 до </a:t>
                      </a:r>
                      <a:r>
                        <a:rPr lang="ru-RU" sz="2000" dirty="0" smtClean="0">
                          <a:effectLst/>
                        </a:rPr>
                        <a:t>199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effectLst/>
                        </a:rPr>
                        <a:t>20%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838041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effectLst/>
                        </a:rPr>
                        <a:t>3.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effectLst/>
                        </a:rPr>
                        <a:t>Балл по междисциплинарному вступительному испытанию в магистратуру 80 и </a:t>
                      </a:r>
                      <a:r>
                        <a:rPr lang="ru-RU" sz="2000" dirty="0" smtClean="0">
                          <a:effectLst/>
                        </a:rPr>
                        <a:t>выше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effectLst/>
                        </a:rPr>
                        <a:t>20%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838041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effectLst/>
                        </a:rPr>
                        <a:t>4.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effectLst/>
                        </a:rPr>
                        <a:t>Балл по междисциплинарному вступительному испытанию в магистратуру от 60 до </a:t>
                      </a:r>
                      <a:r>
                        <a:rPr lang="ru-RU" sz="2000" dirty="0" smtClean="0">
                          <a:effectLst/>
                        </a:rPr>
                        <a:t>79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effectLst/>
                        </a:rPr>
                        <a:t>15%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8328"/>
            <a:ext cx="8363272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Первая группа скидок (устанавливается для абитуриентов)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23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600366"/>
              </p:ext>
            </p:extLst>
          </p:nvPr>
        </p:nvGraphicFramePr>
        <p:xfrm>
          <a:off x="323528" y="2636910"/>
          <a:ext cx="8568952" cy="3384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989"/>
                <a:gridCol w="6171344"/>
                <a:gridCol w="1885619"/>
              </a:tblGrid>
              <a:tr h="676876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Средний балл успеваемости по итогам первой и последующих сессий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Размер скидки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676876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1.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</a:rPr>
                        <a:t>5,0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</a:rPr>
                        <a:t>25%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676876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2.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</a:rPr>
                        <a:t>4,9-4,5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</a:rPr>
                        <a:t>20%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676876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3.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</a:rPr>
                        <a:t>4,4-4,0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</a:rPr>
                        <a:t>15%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676876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5.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</a:rPr>
                        <a:t>3,9-3,5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</a:rPr>
                        <a:t>10%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Вторая группа скидок</a:t>
            </a:r>
            <a:br>
              <a:rPr lang="ru-RU" dirty="0" smtClean="0"/>
            </a:br>
            <a:r>
              <a:rPr lang="ru-RU" dirty="0" smtClean="0"/>
              <a:t>(для обучающихся)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30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551203"/>
              </p:ext>
            </p:extLst>
          </p:nvPr>
        </p:nvGraphicFramePr>
        <p:xfrm>
          <a:off x="395536" y="3501008"/>
          <a:ext cx="8568952" cy="1453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989"/>
                <a:gridCol w="6171344"/>
                <a:gridCol w="1885619"/>
              </a:tblGrid>
              <a:tr h="726881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Категории работников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Размер скидки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726881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1.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Для всех категорий работников ФГБОУ ВПО «ИГУ»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30%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Третья группа скидок</a:t>
            </a:r>
            <a:br>
              <a:rPr lang="ru-RU" dirty="0" smtClean="0"/>
            </a:br>
            <a:r>
              <a:rPr lang="ru-RU" dirty="0" smtClean="0"/>
              <a:t>(для работников ИГУ)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28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5300" dirty="0">
                <a:solidFill>
                  <a:srgbClr val="00B0F0"/>
                </a:solidFill>
              </a:rPr>
              <a:t>Спасибо </a:t>
            </a:r>
            <a:r>
              <a:rPr lang="ru-RU" sz="5300" dirty="0" smtClean="0">
                <a:solidFill>
                  <a:srgbClr val="00B0F0"/>
                </a:solidFill>
              </a:rPr>
              <a:t>за </a:t>
            </a:r>
            <a:r>
              <a:rPr lang="ru-RU" sz="5300" dirty="0" smtClean="0">
                <a:solidFill>
                  <a:srgbClr val="00B0F0"/>
                </a:solidFill>
              </a:rPr>
              <a:t>внимание </a:t>
            </a:r>
            <a:r>
              <a:rPr lang="ru-RU" sz="53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07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198</TotalTime>
  <Words>259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Концепция системы скидок по оплате обучения в ФГБОУ ВПО «ИГУ»</vt:lpstr>
      <vt:lpstr>Предпосылки для введения системы скидок по оплате обучения</vt:lpstr>
      <vt:lpstr>Содержание концепции системы скидок на обучение</vt:lpstr>
      <vt:lpstr>Первая группа скидок (устанавливается для абитуриентов)</vt:lpstr>
      <vt:lpstr>Вторая группа скидок (для обучающихся)</vt:lpstr>
      <vt:lpstr>Третья группа скидок (для работников ИГУ)</vt:lpstr>
      <vt:lpstr>Спасибо за внимание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zameconom</dc:creator>
  <cp:lastModifiedBy>zameconom</cp:lastModifiedBy>
  <cp:revision>8</cp:revision>
  <dcterms:created xsi:type="dcterms:W3CDTF">2015-05-21T01:14:42Z</dcterms:created>
  <dcterms:modified xsi:type="dcterms:W3CDTF">2015-05-21T05:14:30Z</dcterms:modified>
</cp:coreProperties>
</file>