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8"/>
  </p:notesMasterIdLst>
  <p:sldIdLst>
    <p:sldId id="270" r:id="rId2"/>
    <p:sldId id="276" r:id="rId3"/>
    <p:sldId id="280" r:id="rId4"/>
    <p:sldId id="290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287" r:id="rId15"/>
    <p:sldId id="288" r:id="rId16"/>
    <p:sldId id="278" r:id="rId17"/>
  </p:sldIdLst>
  <p:sldSz cx="10693400" cy="7561263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8F6"/>
    <a:srgbClr val="333399"/>
    <a:srgbClr val="2D2D87"/>
    <a:srgbClr val="392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107" d="100"/>
          <a:sy n="107" d="100"/>
        </p:scale>
        <p:origin x="-1188" y="21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1299</c:v>
                </c:pt>
                <c:pt idx="1">
                  <c:v>1377</c:v>
                </c:pt>
                <c:pt idx="2">
                  <c:v>1443</c:v>
                </c:pt>
                <c:pt idx="3">
                  <c:v>1615</c:v>
                </c:pt>
                <c:pt idx="4">
                  <c:v>1754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1114</c:v>
                </c:pt>
                <c:pt idx="1">
                  <c:v>1360</c:v>
                </c:pt>
                <c:pt idx="2">
                  <c:v>1209</c:v>
                </c:pt>
                <c:pt idx="3">
                  <c:v>995</c:v>
                </c:pt>
                <c:pt idx="4">
                  <c:v>1065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052160"/>
        <c:axId val="12027008"/>
      </c:barChart>
      <c:catAx>
        <c:axId val="970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027008"/>
        <c:crosses val="autoZero"/>
        <c:auto val="1"/>
        <c:lblAlgn val="ctr"/>
        <c:lblOffset val="100"/>
        <c:noMultiLvlLbl val="0"/>
      </c:catAx>
      <c:valAx>
        <c:axId val="1202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7052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8184744178752"/>
          <c:y val="8.7695673906936444E-2"/>
          <c:w val="0.75508358548396592"/>
          <c:h val="0.81272237045087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6675">
              <a:noFill/>
            </a:ln>
          </c:spPr>
          <c:explosion val="11"/>
          <c:dLbls>
            <c:dLbl>
              <c:idx val="0"/>
              <c:layout>
                <c:manualLayout>
                  <c:x val="-0.10451513617828473"/>
                  <c:y val="3.27542971415874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674140781743205"/>
                  <c:y val="0.162276299667771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125470535953521"/>
                  <c:y val="-0.151682750537557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985210793571953E-2"/>
                  <c:y val="-0.261064942612871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6.784153441491155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5834494696667689"/>
                  <c:y val="-0.104962809483175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Ирк. обл.</c:v>
                </c:pt>
                <c:pt idx="1">
                  <c:v>Красноярск</c:v>
                </c:pt>
                <c:pt idx="2">
                  <c:v>Якутия</c:v>
                </c:pt>
                <c:pt idx="3">
                  <c:v>Заб.край</c:v>
                </c:pt>
                <c:pt idx="4">
                  <c:v>Бурятия</c:v>
                </c:pt>
                <c:pt idx="5">
                  <c:v>Хакасия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0.79400000000000004</c:v>
                </c:pt>
                <c:pt idx="1">
                  <c:v>6.7999999999999996E-3</c:v>
                </c:pt>
                <c:pt idx="2">
                  <c:v>1.01E-2</c:v>
                </c:pt>
                <c:pt idx="3">
                  <c:v>5.6300000000000003E-2</c:v>
                </c:pt>
                <c:pt idx="4">
                  <c:v>0.13170000000000001</c:v>
                </c:pt>
                <c:pt idx="5">
                  <c:v>1.1000000000000001E-3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3600018496431"/>
          <c:y val="2.6903790350977952E-2"/>
          <c:w val="0.79610421041981161"/>
          <c:h val="0.883416908479095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6675">
              <a:noFill/>
            </a:ln>
          </c:spPr>
          <c:explosion val="11"/>
          <c:dPt>
            <c:idx val="0"/>
            <c:bubble3D val="0"/>
            <c:explosion val="13"/>
          </c:dPt>
          <c:dLbls>
            <c:dLbl>
              <c:idx val="0"/>
              <c:layout>
                <c:manualLayout>
                  <c:x val="-0.13684156046243623"/>
                  <c:y val="4.17220591309063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721174998509893"/>
                  <c:y val="0.125343182207626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3798690477392848"/>
                  <c:y val="-0.17680764939161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80169418761422E-2"/>
                  <c:y val="-0.2192018347167775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938609454433271E-3"/>
                  <c:y val="-4.748295387141541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Ирк. обл.</c:v>
                </c:pt>
                <c:pt idx="1">
                  <c:v>Красноярск</c:v>
                </c:pt>
                <c:pt idx="2">
                  <c:v>Якутия</c:v>
                </c:pt>
                <c:pt idx="3">
                  <c:v>Заб.край</c:v>
                </c:pt>
                <c:pt idx="4">
                  <c:v>Бурятия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0.79039999999999999</c:v>
                </c:pt>
                <c:pt idx="1">
                  <c:v>7.1999999999999998E-3</c:v>
                </c:pt>
                <c:pt idx="2">
                  <c:v>6.1000000000000004E-3</c:v>
                </c:pt>
                <c:pt idx="3">
                  <c:v>6.2399999999999997E-2</c:v>
                </c:pt>
                <c:pt idx="4">
                  <c:v>0.10829999999999999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467</c:v>
                </c:pt>
                <c:pt idx="1">
                  <c:v>487</c:v>
                </c:pt>
                <c:pt idx="2">
                  <c:v>465</c:v>
                </c:pt>
                <c:pt idx="3">
                  <c:v>472</c:v>
                </c:pt>
                <c:pt idx="4">
                  <c:v>331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157</c:v>
                </c:pt>
                <c:pt idx="1">
                  <c:v>155</c:v>
                </c:pt>
                <c:pt idx="2">
                  <c:v>112</c:v>
                </c:pt>
                <c:pt idx="3">
                  <c:v>140</c:v>
                </c:pt>
                <c:pt idx="4">
                  <c:v>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7453184"/>
        <c:axId val="117454720"/>
      </c:barChart>
      <c:catAx>
        <c:axId val="11745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454720"/>
        <c:crosses val="autoZero"/>
        <c:auto val="1"/>
        <c:lblAlgn val="ctr"/>
        <c:lblOffset val="100"/>
        <c:noMultiLvlLbl val="0"/>
      </c:catAx>
      <c:valAx>
        <c:axId val="11745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7453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59</c:v>
                </c:pt>
                <c:pt idx="2">
                  <c:v>33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</c:v>
                </c:pt>
                <c:pt idx="1">
                  <c:v>27</c:v>
                </c:pt>
                <c:pt idx="2">
                  <c:v>26</c:v>
                </c:pt>
                <c:pt idx="3">
                  <c:v>19</c:v>
                </c:pt>
                <c:pt idx="4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6857344"/>
        <c:axId val="166875520"/>
      </c:barChart>
      <c:catAx>
        <c:axId val="16685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6875520"/>
        <c:crosses val="autoZero"/>
        <c:auto val="1"/>
        <c:lblAlgn val="ctr"/>
        <c:lblOffset val="100"/>
        <c:noMultiLvlLbl val="0"/>
      </c:catAx>
      <c:valAx>
        <c:axId val="16687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68573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</c:v>
                </c:pt>
                <c:pt idx="1">
                  <c:v>127</c:v>
                </c:pt>
                <c:pt idx="2">
                  <c:v>81</c:v>
                </c:pt>
                <c:pt idx="3">
                  <c:v>79</c:v>
                </c:pt>
                <c:pt idx="4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239</c:v>
                </c:pt>
                <c:pt idx="1">
                  <c:v>171</c:v>
                </c:pt>
                <c:pt idx="2">
                  <c:v>114</c:v>
                </c:pt>
                <c:pt idx="3">
                  <c:v>112</c:v>
                </c:pt>
                <c:pt idx="4">
                  <c:v>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5098624"/>
        <c:axId val="165119104"/>
      </c:barChart>
      <c:catAx>
        <c:axId val="1650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5119104"/>
        <c:crosses val="autoZero"/>
        <c:auto val="1"/>
        <c:lblAlgn val="ctr"/>
        <c:lblOffset val="100"/>
        <c:noMultiLvlLbl val="0"/>
      </c:catAx>
      <c:valAx>
        <c:axId val="16511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5098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</c:v>
                </c:pt>
                <c:pt idx="1">
                  <c:v>95</c:v>
                </c:pt>
                <c:pt idx="2">
                  <c:v>105</c:v>
                </c:pt>
                <c:pt idx="3">
                  <c:v>129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371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575</c:v>
                </c:pt>
                <c:pt idx="1">
                  <c:v>734</c:v>
                </c:pt>
                <c:pt idx="2">
                  <c:v>531</c:v>
                </c:pt>
                <c:pt idx="3">
                  <c:v>260</c:v>
                </c:pt>
                <c:pt idx="4">
                  <c:v>440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607936"/>
        <c:axId val="43606784"/>
      </c:barChart>
      <c:catAx>
        <c:axId val="436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606784"/>
        <c:crosses val="autoZero"/>
        <c:auto val="1"/>
        <c:lblAlgn val="ctr"/>
        <c:lblOffset val="100"/>
        <c:noMultiLvlLbl val="0"/>
      </c:catAx>
      <c:valAx>
        <c:axId val="4360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3607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35</c:v>
                </c:pt>
                <c:pt idx="2">
                  <c:v>52</c:v>
                </c:pt>
                <c:pt idx="3">
                  <c:v>25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33</c:v>
                </c:pt>
                <c:pt idx="3">
                  <c:v>22</c:v>
                </c:pt>
                <c:pt idx="4">
                  <c:v>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052544"/>
        <c:axId val="43528960"/>
      </c:barChart>
      <c:catAx>
        <c:axId val="970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528960"/>
        <c:crosses val="autoZero"/>
        <c:auto val="1"/>
        <c:lblAlgn val="ctr"/>
        <c:lblOffset val="100"/>
        <c:noMultiLvlLbl val="0"/>
      </c:catAx>
      <c:valAx>
        <c:axId val="4352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7052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04298611629672E-2"/>
          <c:y val="3.2606781920652882E-2"/>
          <c:w val="0.90387110903888646"/>
          <c:h val="0.93451080765037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46095242605102"/>
                  <c:y val="7.89742759279100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273068019764595E-2"/>
                  <c:y val="-0.13415223167294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305642724578875"/>
                  <c:y val="-0.11228436953332868"/>
                </c:manualLayout>
              </c:layout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938888393092955E-2"/>
                  <c:y val="-4.17460677627156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86878599137133"/>
                  <c:y val="0.138483131503906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Пед.</c:v>
                </c:pt>
                <c:pt idx="1">
                  <c:v>Ф-м.</c:v>
                </c:pt>
                <c:pt idx="2">
                  <c:v>С-э.</c:v>
                </c:pt>
                <c:pt idx="3">
                  <c:v>Гум.</c:v>
                </c:pt>
                <c:pt idx="4">
                  <c:v>Е-н.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0.376</c:v>
                </c:pt>
                <c:pt idx="1">
                  <c:v>0.189</c:v>
                </c:pt>
                <c:pt idx="2">
                  <c:v>0.05</c:v>
                </c:pt>
                <c:pt idx="3">
                  <c:v>0.218</c:v>
                </c:pt>
                <c:pt idx="4">
                  <c:v>0.16700000000000001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15179910565495E-2"/>
          <c:y val="5.6489898870396044E-2"/>
          <c:w val="0.89060807479724469"/>
          <c:h val="0.943510101129603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971457164481723"/>
                  <c:y val="2.50725227506116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3929042606377"/>
                  <c:y val="-0.132066886561640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953249986112653E-2"/>
                  <c:y val="-6.3143062660602989E-2"/>
                </c:manualLayout>
              </c:layout>
              <c:spPr/>
              <c:txPr>
                <a:bodyPr rot="0" vert="horz" anchor="ctr"/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954768914565057E-2"/>
                  <c:y val="1.83074396747952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971101301244305"/>
                  <c:y val="0.168533407788446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Пед.</c:v>
                </c:pt>
                <c:pt idx="1">
                  <c:v>Ф-м.</c:v>
                </c:pt>
                <c:pt idx="2">
                  <c:v>С-э.</c:v>
                </c:pt>
                <c:pt idx="3">
                  <c:v>Гум.</c:v>
                </c:pt>
                <c:pt idx="4">
                  <c:v>Е-н.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0.44180000000000003</c:v>
                </c:pt>
                <c:pt idx="1">
                  <c:v>0.2195</c:v>
                </c:pt>
                <c:pt idx="2">
                  <c:v>3.7600000000000001E-2</c:v>
                </c:pt>
                <c:pt idx="3">
                  <c:v>0.11459999999999999</c:v>
                </c:pt>
                <c:pt idx="4">
                  <c:v>0.1865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02958811028172E-2"/>
          <c:y val="7.2298294016714199E-2"/>
          <c:w val="0.79054343424207341"/>
          <c:h val="0.90766098005571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0.17859619540481164"/>
                  <c:y val="3.8215918395898398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16340478298111"/>
                  <c:y val="0.163936002995551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0197128634452802"/>
                  <c:y val="4.0575481325120254E-2"/>
                </c:manualLayout>
              </c:layout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0663878781987186"/>
                  <c:y val="-0.2138506832574158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981681694865445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Пед.</c:v>
                </c:pt>
                <c:pt idx="1">
                  <c:v>Ф-м.</c:v>
                </c:pt>
                <c:pt idx="2">
                  <c:v>С-э.</c:v>
                </c:pt>
                <c:pt idx="3">
                  <c:v>Гум.</c:v>
                </c:pt>
                <c:pt idx="4">
                  <c:v>Е-н.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8.9999999999999993E-3</c:v>
                </c:pt>
                <c:pt idx="1">
                  <c:v>9.9000000000000005E-2</c:v>
                </c:pt>
                <c:pt idx="2">
                  <c:v>0.20599999999999999</c:v>
                </c:pt>
                <c:pt idx="3">
                  <c:v>0.67600000000000005</c:v>
                </c:pt>
                <c:pt idx="4">
                  <c:v>1.11E-2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00484507976738E-2"/>
          <c:y val="9.7644205288665561E-2"/>
          <c:w val="0.81270623263009423"/>
          <c:h val="0.887899295342411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0.13471927663095476"/>
                  <c:y val="9.7108551724705487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084866192313624"/>
                  <c:y val="0.1593184605002736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144763351335756"/>
                  <c:y val="3.7984976977866597E-2"/>
                </c:manualLayout>
              </c:layout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6013194388560756"/>
                  <c:y val="-0.222973309479023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519448564032216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Пед.</c:v>
                </c:pt>
                <c:pt idx="1">
                  <c:v>Ф-м.</c:v>
                </c:pt>
                <c:pt idx="2">
                  <c:v>С-э.</c:v>
                </c:pt>
                <c:pt idx="3">
                  <c:v>Гум.</c:v>
                </c:pt>
                <c:pt idx="4">
                  <c:v>Е-н.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9.0499999999999997E-2</c:v>
                </c:pt>
                <c:pt idx="1">
                  <c:v>4.4299999999999999E-2</c:v>
                </c:pt>
                <c:pt idx="2">
                  <c:v>0.183</c:v>
                </c:pt>
                <c:pt idx="3">
                  <c:v>0.68020000000000003</c:v>
                </c:pt>
                <c:pt idx="4">
                  <c:v>2E-3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9958640319852"/>
          <c:y val="8.7695613185836505E-2"/>
          <c:w val="0.86210047274082735"/>
          <c:h val="0.787942556395240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6675">
              <a:noFill/>
            </a:ln>
          </c:spPr>
          <c:explosion val="13"/>
          <c:dLbls>
            <c:dLbl>
              <c:idx val="0"/>
              <c:layout>
                <c:manualLayout>
                  <c:x val="-0.10451513617828471"/>
                  <c:y val="3.27542971415874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2642127065246717"/>
                  <c:y val="5.06103186602454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2452361103219234"/>
                  <c:y val="-0.1564629726763350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80169418761429E-2"/>
                  <c:y val="-0.219201834716777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08716758358486E-2"/>
                  <c:y val="-0.140091109396268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483719790252313"/>
                  <c:y val="-6.27476719182953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Ирк. обл.</c:v>
                </c:pt>
                <c:pt idx="1">
                  <c:v>Красноярск</c:v>
                </c:pt>
                <c:pt idx="2">
                  <c:v>Якутия</c:v>
                </c:pt>
                <c:pt idx="3">
                  <c:v>Заб.край</c:v>
                </c:pt>
                <c:pt idx="4">
                  <c:v>Бурятия</c:v>
                </c:pt>
                <c:pt idx="5">
                  <c:v>Хакасия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0.82150000000000001</c:v>
                </c:pt>
                <c:pt idx="1">
                  <c:v>1.2699999999999999E-2</c:v>
                </c:pt>
                <c:pt idx="2">
                  <c:v>9.9000000000000008E-3</c:v>
                </c:pt>
                <c:pt idx="3">
                  <c:v>5.8500000000000003E-2</c:v>
                </c:pt>
                <c:pt idx="4">
                  <c:v>9.0300000000000005E-2</c:v>
                </c:pt>
                <c:pt idx="5">
                  <c:v>7.1000000000000004E-3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9958640319852"/>
          <c:y val="8.7695613185836505E-2"/>
          <c:w val="0.7876201195320045"/>
          <c:h val="0.912304293233665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6675">
              <a:noFill/>
            </a:ln>
          </c:spPr>
          <c:explosion val="13"/>
          <c:dLbls>
            <c:dLbl>
              <c:idx val="0"/>
              <c:layout>
                <c:manualLayout>
                  <c:x val="-8.5723672126376563E-2"/>
                  <c:y val="1.46575939336120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887315899667035"/>
                  <c:y val="0.133091868199130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976548221560263"/>
                  <c:y val="-0.142475949478840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537732212868624E-2"/>
                  <c:y val="-0.197023694534016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239944016938649"/>
                  <c:y val="-0.1650520564550227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Ирк. обл.</c:v>
                </c:pt>
                <c:pt idx="1">
                  <c:v>Красноярск</c:v>
                </c:pt>
                <c:pt idx="2">
                  <c:v>Якутия</c:v>
                </c:pt>
                <c:pt idx="3">
                  <c:v>Заб.край</c:v>
                </c:pt>
                <c:pt idx="4">
                  <c:v>Бурятия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0.80940000000000001</c:v>
                </c:pt>
                <c:pt idx="1">
                  <c:v>1.15E-2</c:v>
                </c:pt>
                <c:pt idx="2">
                  <c:v>1.0800000000000001E-2</c:v>
                </c:pt>
                <c:pt idx="3">
                  <c:v>0.04</c:v>
                </c:pt>
                <c:pt idx="4">
                  <c:v>9.9199999999999997E-2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0.56489</cdr:x>
      <cdr:y>0.09887</cdr:y>
    </cdr:from>
    <cdr:to>
      <cdr:x>0.62595</cdr:x>
      <cdr:y>0.14831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2664296" y="432048"/>
          <a:ext cx="288032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0.41221</cdr:x>
      <cdr:y>0.07416</cdr:y>
    </cdr:from>
    <cdr:to>
      <cdr:x>0.47328</cdr:x>
      <cdr:y>0.12359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944216" y="324036"/>
          <a:ext cx="288032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0.20892</cdr:x>
      <cdr:y>0.08011</cdr:y>
    </cdr:from>
    <cdr:to>
      <cdr:x>0.24106</cdr:x>
      <cdr:y>0.24737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H="1" flipV="1">
          <a:off x="936104" y="323039"/>
          <a:ext cx="144016" cy="67448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0.12857</cdr:x>
      <cdr:y>0.26859</cdr:y>
    </cdr:from>
    <cdr:to>
      <cdr:x>0.20892</cdr:x>
      <cdr:y>0.28309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576064" y="1083070"/>
          <a:ext cx="360040" cy="5847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0.41784</cdr:x>
      <cdr:y>0.0688</cdr:y>
    </cdr:from>
    <cdr:to>
      <cdr:x>0.51427</cdr:x>
      <cdr:y>0.12237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1872208" y="277444"/>
          <a:ext cx="432048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0.03295</cdr:x>
      <cdr:y>0.34636</cdr:y>
    </cdr:from>
    <cdr:to>
      <cdr:x>0.22026</cdr:x>
      <cdr:y>0.41835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147642" y="1396659"/>
          <a:ext cx="839262" cy="29031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0.48529</cdr:x>
      <cdr:y>0.07333</cdr:y>
    </cdr:from>
    <cdr:to>
      <cdr:x>0.55147</cdr:x>
      <cdr:y>0.18413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2376264" y="333585"/>
          <a:ext cx="324036" cy="5040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879C-2292-43F2-A5E0-CD797D6BEFF0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33E47-B570-4E26-9BD6-4055E0D4E4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2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33E47-B570-4E26-9BD6-4055E0D4E44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32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672113"/>
            <a:ext cx="9089390" cy="4704786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5460912"/>
            <a:ext cx="7485380" cy="1344225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D8E7-4692-4970-9FE8-BDDC198F3BBB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7B9-C58B-4590-9B51-B5A6BBE3C0E2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6C0-62F6-4BEA-A2FB-E38EBAF11EE0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303C-AC0F-4F95-8670-5BA32F97CB2D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1512254"/>
            <a:ext cx="9089390" cy="2761961"/>
          </a:xfrm>
        </p:spPr>
        <p:txBody>
          <a:bodyPr anchor="b"/>
          <a:lstStyle>
            <a:lvl1pPr algn="ctr" defTabSz="99569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2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4486000"/>
            <a:ext cx="9089390" cy="1247958"/>
          </a:xfrm>
        </p:spPr>
        <p:txBody>
          <a:bodyPr anchor="t"/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F7D0-D883-4A42-B152-4054FA30FC20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257588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91507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4785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6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ECD7-47AC-4776-8A17-7FF901CF736E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27736" y="1764294"/>
            <a:ext cx="4726483" cy="4990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4724775" cy="672112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0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5812" y="1764295"/>
            <a:ext cx="4726632" cy="672112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0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5245-8FB3-47EF-8759-C4F6E0F70CAF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34670" y="2439767"/>
            <a:ext cx="4726483" cy="43149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464327" y="2439769"/>
            <a:ext cx="4726483" cy="43144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A108-AA95-4461-963F-085AC9B75470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7DC0-7DCD-4634-A814-9AC9870B3BE6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011" y="294049"/>
            <a:ext cx="3518055" cy="2310386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992" y="301052"/>
            <a:ext cx="5842384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08011" y="2688451"/>
            <a:ext cx="3518055" cy="40659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BFF5-C8E5-4999-A5C1-477270B3BC5A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172" y="252042"/>
            <a:ext cx="6679660" cy="987165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69" y="1260210"/>
            <a:ext cx="7080663" cy="5006712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4172" y="6406070"/>
            <a:ext cx="6679660" cy="588098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D237-D9EE-424E-BB86-AB28C14C289E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764295"/>
          </a:xfrm>
          <a:prstGeom prst="rect">
            <a:avLst/>
          </a:prstGeom>
        </p:spPr>
        <p:txBody>
          <a:bodyPr vert="horz" lIns="99569" tIns="49785" rIns="99569" bIns="49785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1582" y="7008172"/>
            <a:ext cx="2439432" cy="402567"/>
          </a:xfrm>
          <a:prstGeom prst="rect">
            <a:avLst/>
          </a:prstGeom>
        </p:spPr>
        <p:txBody>
          <a:bodyPr vert="horz" lIns="99569" tIns="49785" rIns="49785" bIns="49785" rtlCol="0" anchor="ctr"/>
          <a:lstStyle>
            <a:lvl1pPr algn="r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21466D-5A8B-423B-BBB0-344A996140C3}" type="datetime1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0858" y="7008172"/>
            <a:ext cx="3330548" cy="402567"/>
          </a:xfrm>
          <a:prstGeom prst="rect">
            <a:avLst/>
          </a:prstGeom>
        </p:spPr>
        <p:txBody>
          <a:bodyPr vert="horz" lIns="49785" tIns="49785" rIns="99569" bIns="49785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90890" y="7008172"/>
            <a:ext cx="657198" cy="402567"/>
          </a:xfrm>
          <a:prstGeom prst="rect">
            <a:avLst/>
          </a:prstGeom>
        </p:spPr>
        <p:txBody>
          <a:bodyPr vert="horz" lIns="29871" tIns="49785" rIns="49785" bIns="49785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890881" y="7165872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marL="0" algn="ctr" defTabSz="995690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5553" y="7165872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ctr" defTabSz="995690" rtl="0" eaLnBrk="1" latinLnBrk="0" hangingPunct="1">
        <a:lnSpc>
          <a:spcPts val="6316"/>
        </a:lnSpc>
        <a:spcBef>
          <a:spcPct val="0"/>
        </a:spcBef>
        <a:buNone/>
        <a:defRPr sz="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148" y="2483226"/>
            <a:ext cx="9937104" cy="1331649"/>
          </a:xfrm>
          <a:prstGeom prst="rect">
            <a:avLst/>
          </a:prstGeom>
          <a:noFill/>
          <a:ln>
            <a:noFill/>
          </a:ln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Предварительные итоги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приёмной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кампании 20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156" y="5844829"/>
            <a:ext cx="10009112" cy="839206"/>
          </a:xfrm>
          <a:prstGeom prst="rect">
            <a:avLst/>
          </a:prstGeom>
          <a:noFill/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Начальник учебно-методического управления</a:t>
            </a: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. 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. Матвеев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26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588" y="48870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7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239227"/>
              </p:ext>
            </p:extLst>
          </p:nvPr>
        </p:nvGraphicFramePr>
        <p:xfrm>
          <a:off x="5490716" y="1862870"/>
          <a:ext cx="4896544" cy="4549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0236" y="126035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Контрактный набор - 2020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22364" y="468263"/>
            <a:ext cx="8051818" cy="5040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География зачисленных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74692" y="972319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210796" y="2381133"/>
            <a:ext cx="216024" cy="53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5850756" y="3204567"/>
            <a:ext cx="23402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850756" y="3649661"/>
            <a:ext cx="468052" cy="63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6740" y="1188343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Контрактный набор - 2021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536163"/>
              </p:ext>
            </p:extLst>
          </p:nvPr>
        </p:nvGraphicFramePr>
        <p:xfrm>
          <a:off x="416253" y="1980431"/>
          <a:ext cx="471442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 flipH="1">
            <a:off x="918208" y="3312579"/>
            <a:ext cx="252028" cy="396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918208" y="2772519"/>
            <a:ext cx="221452" cy="356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391063" y="2381133"/>
            <a:ext cx="0" cy="350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533983"/>
              </p:ext>
            </p:extLst>
          </p:nvPr>
        </p:nvGraphicFramePr>
        <p:xfrm>
          <a:off x="534988" y="1763713"/>
          <a:ext cx="96234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58268" y="415700"/>
            <a:ext cx="8712968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на очную форму обучения по программам магистратуры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73039"/>
              </p:ext>
            </p:extLst>
          </p:nvPr>
        </p:nvGraphicFramePr>
        <p:xfrm>
          <a:off x="534988" y="1763713"/>
          <a:ext cx="96234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30276" y="415700"/>
            <a:ext cx="8640960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на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очно-заочную</a:t>
            </a: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 форму обучения по программам магистратуры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802049"/>
              </p:ext>
            </p:extLst>
          </p:nvPr>
        </p:nvGraphicFramePr>
        <p:xfrm>
          <a:off x="534988" y="1763713"/>
          <a:ext cx="96234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83663" y="426976"/>
            <a:ext cx="8928992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на заочную форму обучения по программам магистратуры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172" y="756295"/>
            <a:ext cx="9624060" cy="720080"/>
          </a:xfrm>
        </p:spPr>
        <p:txBody>
          <a:bodyPr/>
          <a:lstStyle/>
          <a:p>
            <a:r>
              <a:rPr lang="ru-RU" sz="4000" b="1" dirty="0">
                <a:solidFill>
                  <a:srgbClr val="2E38F6"/>
                </a:solidFill>
                <a:effectLst/>
                <a:latin typeface="Times New Roman" pitchFamily="18" charset="0"/>
                <a:cs typeface="Times New Roman" pitchFamily="18" charset="0"/>
              </a:rPr>
              <a:t>Набор на специальности СПО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0392"/>
              </p:ext>
            </p:extLst>
          </p:nvPr>
        </p:nvGraphicFramePr>
        <p:xfrm>
          <a:off x="450156" y="1764407"/>
          <a:ext cx="9865097" cy="378406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50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1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7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18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1810">
                  <a:extLst>
                    <a:ext uri="{9D8B030D-6E8A-4147-A177-3AD203B41FA5}">
                      <a16:colId xmlns="" xmlns:a16="http://schemas.microsoft.com/office/drawing/2014/main" val="3704286699"/>
                    </a:ext>
                  </a:extLst>
                </a:gridCol>
                <a:gridCol w="1071810"/>
              </a:tblGrid>
              <a:tr h="3051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обучения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договору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952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extLst>
                  <a:ext uri="{0D108BD9-81ED-4DB2-BD59-A6C34878D82A}">
                    <a16:rowId xmlns="" xmlns:a16="http://schemas.microsoft.com/office/drawing/2014/main" val="2544868944"/>
                  </a:ext>
                </a:extLst>
              </a:tr>
              <a:tr h="77454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Сибирско-американский факультет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0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38.02.01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и бухгалтерский учёт</a:t>
                      </a:r>
                      <a:b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отраслям)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Очно-заочная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9525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241D7D-AB30-4CDF-9C79-686B9A20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72" y="252239"/>
            <a:ext cx="9624060" cy="972319"/>
          </a:xfrm>
        </p:spPr>
        <p:txBody>
          <a:bodyPr/>
          <a:lstStyle/>
          <a:p>
            <a:r>
              <a:rPr lang="ru-RU" sz="4800" b="1" dirty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48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набор</a:t>
            </a:r>
            <a:r>
              <a:rPr lang="en-US" sz="48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23C8375-C3F2-4002-8582-611EABBD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24EF375-5F76-4DC0-AAFF-F59E2921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17536"/>
              </p:ext>
            </p:extLst>
          </p:nvPr>
        </p:nvGraphicFramePr>
        <p:xfrm>
          <a:off x="1026220" y="1548383"/>
          <a:ext cx="9073008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414"/>
                <a:gridCol w="2268252"/>
                <a:gridCol w="3078342"/>
              </a:tblGrid>
              <a:tr h="1170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Факультет/Институт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вакантных бюджетных мест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зачисленных</a:t>
                      </a: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Биолого-почвенный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Географический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Геологический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157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Бизнес-коммуникаций и информатики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0/17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ИФИЯМ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1083" y="2916535"/>
            <a:ext cx="100374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5989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7919" y="576757"/>
            <a:ext cx="8496944" cy="65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2E38F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Контрольные цифры приёма  </a:t>
            </a:r>
            <a:r>
              <a:rPr lang="ru-RU" sz="3600" b="1" dirty="0" smtClean="0">
                <a:solidFill>
                  <a:srgbClr val="2E38F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2020-2021</a:t>
            </a:r>
            <a:endParaRPr lang="ru-RU" sz="28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39629"/>
              </p:ext>
            </p:extLst>
          </p:nvPr>
        </p:nvGraphicFramePr>
        <p:xfrm>
          <a:off x="522164" y="1620391"/>
          <a:ext cx="9865093" cy="47672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618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13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3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13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13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31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648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9597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Контрольные цифры приёма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Заочная форма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Очно-заочная форма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0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2020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г.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2020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г.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2020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г.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акалавриат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пециалитет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агистратура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2087</a:t>
                      </a:r>
                      <a:endParaRPr lang="ru-RU" sz="3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2085</a:t>
                      </a:r>
                      <a:endParaRPr lang="ru-RU" sz="3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208</a:t>
                      </a:r>
                      <a:endParaRPr lang="ru-RU" sz="3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3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3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3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98" y="471979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3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205711"/>
              </p:ext>
            </p:extLst>
          </p:nvPr>
        </p:nvGraphicFramePr>
        <p:xfrm>
          <a:off x="666180" y="396255"/>
          <a:ext cx="9577065" cy="207757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38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74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011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206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на бюджетное место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10,7 человек на место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 человек на место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 человек на место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2844527"/>
            <a:ext cx="957706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Число </a:t>
            </a:r>
            <a:r>
              <a:rPr lang="ru-RU" sz="2800" dirty="0" err="1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стобалльников</a:t>
            </a:r>
            <a:r>
              <a:rPr lang="ru-RU" sz="2800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в </a:t>
            </a:r>
            <a:r>
              <a:rPr lang="ru-RU" sz="2800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2021 </a:t>
            </a:r>
            <a:r>
              <a:rPr lang="ru-RU" sz="2800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г. </a:t>
            </a:r>
            <a:r>
              <a:rPr lang="ru-RU" sz="2800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резко уменьшилось и составило 3 человека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2020 г. и 2019 г. по 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10 </a:t>
            </a:r>
            <a:r>
              <a:rPr lang="ru-RU" sz="2800" b="1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человек</a:t>
            </a:r>
            <a:r>
              <a:rPr lang="ru-RU" sz="2800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, </a:t>
            </a:r>
            <a:r>
              <a:rPr lang="ru-RU" sz="2800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в </a:t>
            </a:r>
            <a:r>
              <a:rPr lang="ru-RU" sz="2800" dirty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2017 г. – 14, в 2018 г. - 15.</a:t>
            </a:r>
            <a:endParaRPr lang="ru-RU" sz="2800" dirty="0">
              <a:ln>
                <a:solidFill>
                  <a:srgbClr val="002060"/>
                </a:solidFill>
              </a:ln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361128"/>
              </p:ext>
            </p:extLst>
          </p:nvPr>
        </p:nvGraphicFramePr>
        <p:xfrm>
          <a:off x="594172" y="4644727"/>
          <a:ext cx="9721080" cy="18362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886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76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4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206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ЕГЭ (очная форма, бюджет)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66,1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6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83996"/>
              </p:ext>
            </p:extLst>
          </p:nvPr>
        </p:nvGraphicFramePr>
        <p:xfrm>
          <a:off x="450156" y="1692399"/>
          <a:ext cx="98522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02284" y="396255"/>
            <a:ext cx="8640960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на очную форму обучения по программам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468263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43712"/>
              </p:ext>
            </p:extLst>
          </p:nvPr>
        </p:nvGraphicFramePr>
        <p:xfrm>
          <a:off x="534988" y="1763713"/>
          <a:ext cx="985227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30276" y="468263"/>
            <a:ext cx="8712968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по заочной форме обучения на программы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468263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248643"/>
              </p:ext>
            </p:extLst>
          </p:nvPr>
        </p:nvGraphicFramePr>
        <p:xfrm>
          <a:off x="534988" y="1763713"/>
          <a:ext cx="96234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86260" y="396255"/>
            <a:ext cx="9073008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Результаты приёма по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 форме обучения на программы </a:t>
            </a:r>
            <a:r>
              <a:rPr lang="ru-RU" sz="3000" b="1" dirty="0" err="1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468263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307336"/>
              </p:ext>
            </p:extLst>
          </p:nvPr>
        </p:nvGraphicFramePr>
        <p:xfrm>
          <a:off x="666180" y="1980431"/>
          <a:ext cx="4392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1927" y="133235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78348" y="385124"/>
            <a:ext cx="7056784" cy="5040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Бюджетный набор (очная форма)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6780" y="133235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62724" y="1044327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602971"/>
              </p:ext>
            </p:extLst>
          </p:nvPr>
        </p:nvGraphicFramePr>
        <p:xfrm>
          <a:off x="5922764" y="1775513"/>
          <a:ext cx="4608512" cy="422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1" y="316088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5725"/>
              </p:ext>
            </p:extLst>
          </p:nvPr>
        </p:nvGraphicFramePr>
        <p:xfrm>
          <a:off x="594172" y="2196455"/>
          <a:ext cx="44644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9433" y="1101525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40768" y="396255"/>
            <a:ext cx="9721080" cy="5040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Контрактный набор (очная форма)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2804" y="110152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62724" y="1044327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518846"/>
              </p:ext>
            </p:extLst>
          </p:nvPr>
        </p:nvGraphicFramePr>
        <p:xfrm>
          <a:off x="5582824" y="2196455"/>
          <a:ext cx="48245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882559"/>
              </p:ext>
            </p:extLst>
          </p:nvPr>
        </p:nvGraphicFramePr>
        <p:xfrm>
          <a:off x="5490716" y="2124447"/>
          <a:ext cx="4716524" cy="436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0236" y="1351804"/>
            <a:ext cx="38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Бюджетный набор - 2020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74392" y="468263"/>
            <a:ext cx="6840760" cy="5040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2E38F6"/>
                </a:solidFill>
                <a:latin typeface="Times New Roman" pitchFamily="18" charset="0"/>
                <a:cs typeface="Times New Roman" pitchFamily="18" charset="0"/>
              </a:rPr>
              <a:t>География зачисленных</a:t>
            </a:r>
            <a:endParaRPr lang="ru-RU" sz="3000" b="1" dirty="0">
              <a:solidFill>
                <a:srgbClr val="2E38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74692" y="972319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858868" y="2556495"/>
            <a:ext cx="7200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6354812" y="2844527"/>
            <a:ext cx="36004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778748" y="3420591"/>
            <a:ext cx="86409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22764" y="1260351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8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Бюджетный набор - 2021</a:t>
            </a:r>
            <a:endParaRPr lang="ru-RU" sz="2400" b="1" dirty="0">
              <a:solidFill>
                <a:srgbClr val="2E38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69191"/>
              </p:ext>
            </p:extLst>
          </p:nvPr>
        </p:nvGraphicFramePr>
        <p:xfrm>
          <a:off x="450156" y="2135035"/>
          <a:ext cx="4624657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https://yt3.ggpht.com/ytc/AKedOLRgojumag92m_W6nfyJyKfVO-2japzqyHc4fr0O=s900-c-k-c0x00ffffff-no-rj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" y="4157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513</Words>
  <Application>Microsoft Office PowerPoint</Application>
  <PresentationFormat>Произвольный</PresentationFormat>
  <Paragraphs>179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Презентация PowerPoint</vt:lpstr>
      <vt:lpstr>Презентация PowerPoint</vt:lpstr>
      <vt:lpstr>Презентация PowerPoint</vt:lpstr>
      <vt:lpstr>Результаты приёма на очную форму обучения по программам бакалавриата и специалитета</vt:lpstr>
      <vt:lpstr>Результаты приёма по заочной форме обучения на программы бакалавриата и специалитета</vt:lpstr>
      <vt:lpstr>Результаты приёма по очно-заочной форме обучения на программы бакалавриата</vt:lpstr>
      <vt:lpstr>Бюджетный набор (очная форма)</vt:lpstr>
      <vt:lpstr>Контрактный набор (очная форма)</vt:lpstr>
      <vt:lpstr>География зачисленных</vt:lpstr>
      <vt:lpstr>География зачисленных</vt:lpstr>
      <vt:lpstr>Результаты приёма на очную форму обучения по программам магистратуры</vt:lpstr>
      <vt:lpstr>Результаты приёма на очно-заочную форму обучения по программам магистратуры</vt:lpstr>
      <vt:lpstr>Результаты приёма на заочную форму обучения по программам магистратуры</vt:lpstr>
      <vt:lpstr>Набор на специальности СПО</vt:lpstr>
      <vt:lpstr>Дополнительный набор (бакалавриат)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Matveev DA</dc:creator>
  <cp:lastModifiedBy>Матвеев Дмитрий Александрович</cp:lastModifiedBy>
  <cp:revision>112</cp:revision>
  <dcterms:created xsi:type="dcterms:W3CDTF">2013-09-17T00:54:19Z</dcterms:created>
  <dcterms:modified xsi:type="dcterms:W3CDTF">2021-09-24T06:18:47Z</dcterms:modified>
</cp:coreProperties>
</file>