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1.xml" ContentType="application/vnd.openxmlformats-officedocument.presentationml.notesSlide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ppt/charts/chart9.xml" ContentType="application/vnd.openxmlformats-officedocument.drawingml.chart+xml"/>
  <Override PartName="/ppt/drawings/drawing2.xml" ContentType="application/vnd.openxmlformats-officedocument.drawingml.chartshapes+xml"/>
  <Override PartName="/ppt/charts/chart10.xml" ContentType="application/vnd.openxmlformats-officedocument.drawingml.chart+xml"/>
  <Override PartName="/ppt/drawings/drawing3.xml" ContentType="application/vnd.openxmlformats-officedocument.drawingml.chartshapes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18"/>
  </p:notesMasterIdLst>
  <p:sldIdLst>
    <p:sldId id="270" r:id="rId2"/>
    <p:sldId id="276" r:id="rId3"/>
    <p:sldId id="280" r:id="rId4"/>
    <p:sldId id="290" r:id="rId5"/>
    <p:sldId id="291" r:id="rId6"/>
    <p:sldId id="292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287" r:id="rId15"/>
    <p:sldId id="288" r:id="rId16"/>
    <p:sldId id="278" r:id="rId17"/>
  </p:sldIdLst>
  <p:sldSz cx="10693400" cy="7561263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38F6"/>
    <a:srgbClr val="333399"/>
    <a:srgbClr val="2D2D87"/>
    <a:srgbClr val="3922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>
        <p:scale>
          <a:sx n="107" d="100"/>
          <a:sy n="107" d="100"/>
        </p:scale>
        <p:origin x="-1188" y="216"/>
      </p:cViewPr>
      <p:guideLst>
        <p:guide orient="horz" pos="2382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1299</c:v>
                </c:pt>
                <c:pt idx="1">
                  <c:v>1377</c:v>
                </c:pt>
                <c:pt idx="2">
                  <c:v>1443</c:v>
                </c:pt>
                <c:pt idx="3">
                  <c:v>1615</c:v>
                </c:pt>
                <c:pt idx="4">
                  <c:v>1754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Контракт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1114</c:v>
                </c:pt>
                <c:pt idx="1">
                  <c:v>1360</c:v>
                </c:pt>
                <c:pt idx="2">
                  <c:v>1209</c:v>
                </c:pt>
                <c:pt idx="3">
                  <c:v>995</c:v>
                </c:pt>
                <c:pt idx="4">
                  <c:v>1065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97052160"/>
        <c:axId val="12027008"/>
      </c:barChart>
      <c:catAx>
        <c:axId val="97052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2027008"/>
        <c:crosses val="autoZero"/>
        <c:auto val="1"/>
        <c:lblAlgn val="ctr"/>
        <c:lblOffset val="100"/>
        <c:noMultiLvlLbl val="0"/>
      </c:catAx>
      <c:valAx>
        <c:axId val="12027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9705216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18184744178752"/>
          <c:y val="8.7695673906936444E-2"/>
          <c:w val="0.75508358548396592"/>
          <c:h val="0.812722370450871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66675">
              <a:noFill/>
            </a:ln>
          </c:spPr>
          <c:explosion val="11"/>
          <c:dLbls>
            <c:dLbl>
              <c:idx val="0"/>
              <c:layout>
                <c:manualLayout>
                  <c:x val="-0.10451513617828473"/>
                  <c:y val="3.275429714158744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0674140781743205"/>
                  <c:y val="0.1622762996677714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2125470535953521"/>
                  <c:y val="-0.1516827505375578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8.8985210793571953E-2"/>
                  <c:y val="-0.2610649426128717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6.7841534414911555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15834494696667689"/>
                  <c:y val="-0.1049628094831751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Ирк. обл.</c:v>
                </c:pt>
                <c:pt idx="1">
                  <c:v>Красноярск</c:v>
                </c:pt>
                <c:pt idx="2">
                  <c:v>Якутия</c:v>
                </c:pt>
                <c:pt idx="3">
                  <c:v>Заб.край</c:v>
                </c:pt>
                <c:pt idx="4">
                  <c:v>Бурятия</c:v>
                </c:pt>
                <c:pt idx="5">
                  <c:v>Хакасия</c:v>
                </c:pt>
              </c:strCache>
            </c:strRef>
          </c:cat>
          <c:val>
            <c:numRef>
              <c:f>Лист1!$B$2:$B$7</c:f>
              <c:numCache>
                <c:formatCode>0.00%</c:formatCode>
                <c:ptCount val="6"/>
                <c:pt idx="0">
                  <c:v>0.79400000000000004</c:v>
                </c:pt>
                <c:pt idx="1">
                  <c:v>6.7999999999999996E-3</c:v>
                </c:pt>
                <c:pt idx="2">
                  <c:v>1.01E-2</c:v>
                </c:pt>
                <c:pt idx="3">
                  <c:v>5.6300000000000003E-2</c:v>
                </c:pt>
                <c:pt idx="4">
                  <c:v>0.13170000000000001</c:v>
                </c:pt>
                <c:pt idx="5">
                  <c:v>1.1000000000000001E-3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33600018496431"/>
          <c:y val="2.6903790350977952E-2"/>
          <c:w val="0.79610421041981161"/>
          <c:h val="0.8834169084790954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66675">
              <a:noFill/>
            </a:ln>
          </c:spPr>
          <c:explosion val="11"/>
          <c:dPt>
            <c:idx val="0"/>
            <c:bubble3D val="0"/>
            <c:explosion val="13"/>
          </c:dPt>
          <c:dLbls>
            <c:dLbl>
              <c:idx val="0"/>
              <c:layout>
                <c:manualLayout>
                  <c:x val="-0.13684156046243623"/>
                  <c:y val="4.172205913090636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2721174998509893"/>
                  <c:y val="0.1253431822076266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23798690477392848"/>
                  <c:y val="-0.176807649391613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0080169418761422E-2"/>
                  <c:y val="-0.2192018347167775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6938609454433271E-3"/>
                  <c:y val="-4.7482953871415415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Ирк. обл.</c:v>
                </c:pt>
                <c:pt idx="1">
                  <c:v>Красноярск</c:v>
                </c:pt>
                <c:pt idx="2">
                  <c:v>Якутия</c:v>
                </c:pt>
                <c:pt idx="3">
                  <c:v>Заб.край</c:v>
                </c:pt>
                <c:pt idx="4">
                  <c:v>Бурятия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0.79039999999999999</c:v>
                </c:pt>
                <c:pt idx="1">
                  <c:v>7.1999999999999998E-3</c:v>
                </c:pt>
                <c:pt idx="2">
                  <c:v>6.1000000000000004E-3</c:v>
                </c:pt>
                <c:pt idx="3">
                  <c:v>6.2399999999999997E-2</c:v>
                </c:pt>
                <c:pt idx="4">
                  <c:v>0.10829999999999999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467</c:v>
                </c:pt>
                <c:pt idx="1">
                  <c:v>487</c:v>
                </c:pt>
                <c:pt idx="2">
                  <c:v>465</c:v>
                </c:pt>
                <c:pt idx="3">
                  <c:v>472</c:v>
                </c:pt>
                <c:pt idx="4">
                  <c:v>331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Контракт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157</c:v>
                </c:pt>
                <c:pt idx="1">
                  <c:v>155</c:v>
                </c:pt>
                <c:pt idx="2">
                  <c:v>112</c:v>
                </c:pt>
                <c:pt idx="3">
                  <c:v>140</c:v>
                </c:pt>
                <c:pt idx="4">
                  <c:v>150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17453184"/>
        <c:axId val="117454720"/>
      </c:barChart>
      <c:catAx>
        <c:axId val="117453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7454720"/>
        <c:crosses val="autoZero"/>
        <c:auto val="1"/>
        <c:lblAlgn val="ctr"/>
        <c:lblOffset val="100"/>
        <c:noMultiLvlLbl val="0"/>
      </c:catAx>
      <c:valAx>
        <c:axId val="1174547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17453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40</c:v>
                </c:pt>
                <c:pt idx="1">
                  <c:v>59</c:v>
                </c:pt>
                <c:pt idx="2">
                  <c:v>33</c:v>
                </c:pt>
                <c:pt idx="3">
                  <c:v>30</c:v>
                </c:pt>
                <c:pt idx="4">
                  <c:v>20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Контракт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20</c:v>
                </c:pt>
                <c:pt idx="1">
                  <c:v>27</c:v>
                </c:pt>
                <c:pt idx="2">
                  <c:v>26</c:v>
                </c:pt>
                <c:pt idx="3">
                  <c:v>19</c:v>
                </c:pt>
                <c:pt idx="4">
                  <c:v>43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66857344"/>
        <c:axId val="166875520"/>
      </c:barChart>
      <c:catAx>
        <c:axId val="16685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66875520"/>
        <c:crosses val="autoZero"/>
        <c:auto val="1"/>
        <c:lblAlgn val="ctr"/>
        <c:lblOffset val="100"/>
        <c:noMultiLvlLbl val="0"/>
      </c:catAx>
      <c:valAx>
        <c:axId val="1668755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6685734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130</c:v>
                </c:pt>
                <c:pt idx="1">
                  <c:v>127</c:v>
                </c:pt>
                <c:pt idx="2">
                  <c:v>81</c:v>
                </c:pt>
                <c:pt idx="3">
                  <c:v>79</c:v>
                </c:pt>
                <c:pt idx="4">
                  <c:v>51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Контракт</c:v>
                </c:pt>
              </c:strCache>
            </c:strRef>
          </c:tx>
          <c:invertIfNegative val="0"/>
          <c:dLbls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mtClean="0"/>
                      <a:t>167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239</c:v>
                </c:pt>
                <c:pt idx="1">
                  <c:v>171</c:v>
                </c:pt>
                <c:pt idx="2">
                  <c:v>114</c:v>
                </c:pt>
                <c:pt idx="3">
                  <c:v>112</c:v>
                </c:pt>
                <c:pt idx="4">
                  <c:v>125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65098624"/>
        <c:axId val="165119104"/>
      </c:barChart>
      <c:catAx>
        <c:axId val="165098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65119104"/>
        <c:crosses val="autoZero"/>
        <c:auto val="1"/>
        <c:lblAlgn val="ctr"/>
        <c:lblOffset val="100"/>
        <c:noMultiLvlLbl val="0"/>
      </c:catAx>
      <c:valAx>
        <c:axId val="1651191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6509862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20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66</c:v>
                </c:pt>
                <c:pt idx="1">
                  <c:v>95</c:v>
                </c:pt>
                <c:pt idx="2">
                  <c:v>105</c:v>
                </c:pt>
                <c:pt idx="3">
                  <c:v>129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Контракт</c:v>
                </c:pt>
              </c:strCache>
            </c:strRef>
          </c:tx>
          <c:invertIfNegative val="0"/>
          <c:dLbls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mtClean="0"/>
                      <a:t>371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575</c:v>
                </c:pt>
                <c:pt idx="1">
                  <c:v>734</c:v>
                </c:pt>
                <c:pt idx="2">
                  <c:v>531</c:v>
                </c:pt>
                <c:pt idx="3">
                  <c:v>260</c:v>
                </c:pt>
                <c:pt idx="4">
                  <c:v>440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43607936"/>
        <c:axId val="43606784"/>
      </c:barChart>
      <c:catAx>
        <c:axId val="43607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3606784"/>
        <c:crosses val="autoZero"/>
        <c:auto val="1"/>
        <c:lblAlgn val="ctr"/>
        <c:lblOffset val="100"/>
        <c:noMultiLvlLbl val="0"/>
      </c:catAx>
      <c:valAx>
        <c:axId val="43606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4360793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35</c:v>
                </c:pt>
                <c:pt idx="1">
                  <c:v>35</c:v>
                </c:pt>
                <c:pt idx="2">
                  <c:v>52</c:v>
                </c:pt>
                <c:pt idx="3">
                  <c:v>25</c:v>
                </c:pt>
                <c:pt idx="4">
                  <c:v>45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Контракт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33</c:v>
                </c:pt>
                <c:pt idx="3">
                  <c:v>22</c:v>
                </c:pt>
                <c:pt idx="4">
                  <c:v>81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97052544"/>
        <c:axId val="43528960"/>
      </c:barChart>
      <c:catAx>
        <c:axId val="97052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3528960"/>
        <c:crosses val="autoZero"/>
        <c:auto val="1"/>
        <c:lblAlgn val="ctr"/>
        <c:lblOffset val="100"/>
        <c:noMultiLvlLbl val="0"/>
      </c:catAx>
      <c:valAx>
        <c:axId val="435289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9705254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804298611629672E-2"/>
          <c:y val="3.2606781920652882E-2"/>
          <c:w val="0.90387110903888646"/>
          <c:h val="0.934510807650374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946095242605102"/>
                  <c:y val="7.897427592791007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7.9273068019764595E-2"/>
                  <c:y val="-0.134152231672940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1305642724578875"/>
                  <c:y val="-0.11228436953332868"/>
                </c:manualLayout>
              </c:layout>
              <c:spPr/>
              <c:txPr>
                <a:bodyPr rot="0" vert="horz"/>
                <a:lstStyle/>
                <a:p>
                  <a:pPr>
                    <a:defRPr sz="1400"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8938888393092955E-2"/>
                  <c:y val="-4.174606776271563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386878599137133"/>
                  <c:y val="0.1384831315039069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Пед.</c:v>
                </c:pt>
                <c:pt idx="1">
                  <c:v>Ф-м.</c:v>
                </c:pt>
                <c:pt idx="2">
                  <c:v>С-э.</c:v>
                </c:pt>
                <c:pt idx="3">
                  <c:v>Гум.</c:v>
                </c:pt>
                <c:pt idx="4">
                  <c:v>Е-н.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0.376</c:v>
                </c:pt>
                <c:pt idx="1">
                  <c:v>0.189</c:v>
                </c:pt>
                <c:pt idx="2">
                  <c:v>0.05</c:v>
                </c:pt>
                <c:pt idx="3">
                  <c:v>0.218</c:v>
                </c:pt>
                <c:pt idx="4">
                  <c:v>0.16700000000000001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115179910565495E-2"/>
          <c:y val="5.6489898870396044E-2"/>
          <c:w val="0.89060807479724469"/>
          <c:h val="0.9435101011296039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9971457164481723"/>
                  <c:y val="2.507252275061165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083929042606377"/>
                  <c:y val="-0.1320668865616407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8953249986112653E-2"/>
                  <c:y val="-6.3143062660602989E-2"/>
                </c:manualLayout>
              </c:layout>
              <c:spPr/>
              <c:txPr>
                <a:bodyPr rot="0" vert="horz" anchor="ctr"/>
                <a:lstStyle/>
                <a:p>
                  <a:pPr>
                    <a:defRPr sz="1400"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8954768914565057E-2"/>
                  <c:y val="1.830743967479520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4971101301244305"/>
                  <c:y val="0.1685334077884465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Пед.</c:v>
                </c:pt>
                <c:pt idx="1">
                  <c:v>Ф-м.</c:v>
                </c:pt>
                <c:pt idx="2">
                  <c:v>С-э.</c:v>
                </c:pt>
                <c:pt idx="3">
                  <c:v>Гум.</c:v>
                </c:pt>
                <c:pt idx="4">
                  <c:v>Е-н.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0.44180000000000003</c:v>
                </c:pt>
                <c:pt idx="1">
                  <c:v>0.2195</c:v>
                </c:pt>
                <c:pt idx="2">
                  <c:v>3.7600000000000001E-2</c:v>
                </c:pt>
                <c:pt idx="3">
                  <c:v>0.11459999999999999</c:v>
                </c:pt>
                <c:pt idx="4">
                  <c:v>0.1865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902958811028172E-2"/>
          <c:y val="7.2298294016714199E-2"/>
          <c:w val="0.79054343424207341"/>
          <c:h val="0.9076609800557139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9"/>
          <c:dPt>
            <c:idx val="3"/>
            <c:bubble3D val="0"/>
            <c:explosion val="8"/>
          </c:dPt>
          <c:dLbls>
            <c:dLbl>
              <c:idx val="0"/>
              <c:layout>
                <c:manualLayout>
                  <c:x val="0.17859619540481164"/>
                  <c:y val="3.8215918395898398E-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3016340478298111"/>
                  <c:y val="0.1639360029955519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20197128634452802"/>
                  <c:y val="4.0575481325120254E-2"/>
                </c:manualLayout>
              </c:layout>
              <c:spPr/>
              <c:txPr>
                <a:bodyPr rot="0" vert="horz"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20663878781987186"/>
                  <c:y val="-0.2138506832574158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9816816948654453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Пед.</c:v>
                </c:pt>
                <c:pt idx="1">
                  <c:v>Ф-м.</c:v>
                </c:pt>
                <c:pt idx="2">
                  <c:v>С-э.</c:v>
                </c:pt>
                <c:pt idx="3">
                  <c:v>Гум.</c:v>
                </c:pt>
                <c:pt idx="4">
                  <c:v>Е-н.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8.9999999999999993E-3</c:v>
                </c:pt>
                <c:pt idx="1">
                  <c:v>9.9000000000000005E-2</c:v>
                </c:pt>
                <c:pt idx="2">
                  <c:v>0.20599999999999999</c:v>
                </c:pt>
                <c:pt idx="3">
                  <c:v>0.67600000000000005</c:v>
                </c:pt>
                <c:pt idx="4">
                  <c:v>1.11E-2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100484507976738E-2"/>
          <c:y val="9.7644205288665561E-2"/>
          <c:w val="0.81270623263009423"/>
          <c:h val="0.8878992953424118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8"/>
          <c:dLbls>
            <c:dLbl>
              <c:idx val="0"/>
              <c:layout>
                <c:manualLayout>
                  <c:x val="0.13471927663095476"/>
                  <c:y val="9.7108551724705487E-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0084866192313624"/>
                  <c:y val="0.1593184605002736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9144763351335756"/>
                  <c:y val="3.7984976977866597E-2"/>
                </c:manualLayout>
              </c:layout>
              <c:spPr/>
              <c:txPr>
                <a:bodyPr rot="0" vert="horz"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26013194388560756"/>
                  <c:y val="-0.2229733094790234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6519448564032216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Пед.</c:v>
                </c:pt>
                <c:pt idx="1">
                  <c:v>Ф-м.</c:v>
                </c:pt>
                <c:pt idx="2">
                  <c:v>С-э.</c:v>
                </c:pt>
                <c:pt idx="3">
                  <c:v>Гум.</c:v>
                </c:pt>
                <c:pt idx="4">
                  <c:v>Е-н.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9.0499999999999997E-2</c:v>
                </c:pt>
                <c:pt idx="1">
                  <c:v>4.4299999999999999E-2</c:v>
                </c:pt>
                <c:pt idx="2">
                  <c:v>0.183</c:v>
                </c:pt>
                <c:pt idx="3">
                  <c:v>0.68020000000000003</c:v>
                </c:pt>
                <c:pt idx="4">
                  <c:v>2E-3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789958640319852"/>
          <c:y val="8.7695613185836505E-2"/>
          <c:w val="0.86210047274082735"/>
          <c:h val="0.7879425563952404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66675">
              <a:noFill/>
            </a:ln>
          </c:spPr>
          <c:explosion val="13"/>
          <c:dLbls>
            <c:dLbl>
              <c:idx val="0"/>
              <c:layout>
                <c:manualLayout>
                  <c:x val="-0.10451513617828471"/>
                  <c:y val="3.275429714158744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22642127065246717"/>
                  <c:y val="5.061031866024547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22452361103219234"/>
                  <c:y val="-0.1564629726763350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0080169418761429E-2"/>
                  <c:y val="-0.2192018347167775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808716758358486E-2"/>
                  <c:y val="-0.1400911093962686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1483719790252313"/>
                  <c:y val="-6.274767191829538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Ирк. обл.</c:v>
                </c:pt>
                <c:pt idx="1">
                  <c:v>Красноярск</c:v>
                </c:pt>
                <c:pt idx="2">
                  <c:v>Якутия</c:v>
                </c:pt>
                <c:pt idx="3">
                  <c:v>Заб.край</c:v>
                </c:pt>
                <c:pt idx="4">
                  <c:v>Бурятия</c:v>
                </c:pt>
                <c:pt idx="5">
                  <c:v>Хакасия</c:v>
                </c:pt>
              </c:strCache>
            </c:strRef>
          </c:cat>
          <c:val>
            <c:numRef>
              <c:f>Лист1!$B$2:$B$7</c:f>
              <c:numCache>
                <c:formatCode>0.00%</c:formatCode>
                <c:ptCount val="6"/>
                <c:pt idx="0">
                  <c:v>0.82150000000000001</c:v>
                </c:pt>
                <c:pt idx="1">
                  <c:v>1.2699999999999999E-2</c:v>
                </c:pt>
                <c:pt idx="2">
                  <c:v>9.9000000000000008E-3</c:v>
                </c:pt>
                <c:pt idx="3">
                  <c:v>5.8500000000000003E-2</c:v>
                </c:pt>
                <c:pt idx="4">
                  <c:v>9.0300000000000005E-2</c:v>
                </c:pt>
                <c:pt idx="5">
                  <c:v>7.1000000000000004E-3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789958640319852"/>
          <c:y val="8.7695613185836505E-2"/>
          <c:w val="0.7876201195320045"/>
          <c:h val="0.9123042932336659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66675">
              <a:noFill/>
            </a:ln>
          </c:spPr>
          <c:explosion val="13"/>
          <c:dLbls>
            <c:dLbl>
              <c:idx val="0"/>
              <c:layout>
                <c:manualLayout>
                  <c:x val="-8.5723672126376563E-2"/>
                  <c:y val="1.465759393361205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6887315899667035"/>
                  <c:y val="0.1330918681991309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8976548221560263"/>
                  <c:y val="-0.1424759494788402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5537732212868624E-2"/>
                  <c:y val="-0.1970236945340164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7239944016938649"/>
                  <c:y val="-0.1650520564550227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Ирк. обл.</c:v>
                </c:pt>
                <c:pt idx="1">
                  <c:v>Красноярск</c:v>
                </c:pt>
                <c:pt idx="2">
                  <c:v>Якутия</c:v>
                </c:pt>
                <c:pt idx="3">
                  <c:v>Заб.край</c:v>
                </c:pt>
                <c:pt idx="4">
                  <c:v>Бурятия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0.80940000000000001</c:v>
                </c:pt>
                <c:pt idx="1">
                  <c:v>1.15E-2</c:v>
                </c:pt>
                <c:pt idx="2">
                  <c:v>1.0800000000000001E-2</c:v>
                </c:pt>
                <c:pt idx="3">
                  <c:v>0.04</c:v>
                </c:pt>
                <c:pt idx="4">
                  <c:v>9.9199999999999997E-2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0.56489</cdr:x>
      <cdr:y>0.09887</cdr:y>
    </cdr:from>
    <cdr:to>
      <cdr:x>0.62595</cdr:x>
      <cdr:y>0.14831</cdr:y>
    </cdr:to>
    <cdr:cxnSp macro="">
      <cdr:nvCxnSpPr>
        <cdr:cNvPr id="2" name="Прямая соединительная линия 1"/>
        <cdr:cNvCxnSpPr/>
      </cdr:nvCxnSpPr>
      <cdr:spPr>
        <a:xfrm xmlns:a="http://schemas.openxmlformats.org/drawingml/2006/main" flipV="1">
          <a:off x="2664296" y="432048"/>
          <a:ext cx="288032" cy="216024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0.41221</cdr:x>
      <cdr:y>0.07416</cdr:y>
    </cdr:from>
    <cdr:to>
      <cdr:x>0.47328</cdr:x>
      <cdr:y>0.12359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V="1">
          <a:off x="1944216" y="324036"/>
          <a:ext cx="288032" cy="216024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0.20892</cdr:x>
      <cdr:y>0.08011</cdr:y>
    </cdr:from>
    <cdr:to>
      <cdr:x>0.24106</cdr:x>
      <cdr:y>0.24737</cdr:y>
    </cdr:to>
    <cdr:cxnSp macro="">
      <cdr:nvCxnSpPr>
        <cdr:cNvPr id="2" name="Прямая соединительная линия 1"/>
        <cdr:cNvCxnSpPr/>
      </cdr:nvCxnSpPr>
      <cdr:spPr>
        <a:xfrm xmlns:a="http://schemas.openxmlformats.org/drawingml/2006/main" flipH="1" flipV="1">
          <a:off x="936104" y="323039"/>
          <a:ext cx="144016" cy="674485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0.12857</cdr:x>
      <cdr:y>0.26859</cdr:y>
    </cdr:from>
    <cdr:to>
      <cdr:x>0.20892</cdr:x>
      <cdr:y>0.28309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576064" y="1083070"/>
          <a:ext cx="360040" cy="5847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0.41784</cdr:x>
      <cdr:y>0.0688</cdr:y>
    </cdr:from>
    <cdr:to>
      <cdr:x>0.51427</cdr:x>
      <cdr:y>0.12237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1872208" y="277444"/>
          <a:ext cx="432048" cy="216024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0.03295</cdr:x>
      <cdr:y>0.34636</cdr:y>
    </cdr:from>
    <cdr:to>
      <cdr:x>0.22026</cdr:x>
      <cdr:y>0.41835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147642" y="1396659"/>
          <a:ext cx="839262" cy="290311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0.48529</cdr:x>
      <cdr:y>0.07333</cdr:y>
    </cdr:from>
    <cdr:to>
      <cdr:x>0.55147</cdr:x>
      <cdr:y>0.18413</cdr:y>
    </cdr:to>
    <cdr:cxnSp macro="">
      <cdr:nvCxnSpPr>
        <cdr:cNvPr id="2" name="Прямая соединительная линия 1"/>
        <cdr:cNvCxnSpPr/>
      </cdr:nvCxnSpPr>
      <cdr:spPr>
        <a:xfrm xmlns:a="http://schemas.openxmlformats.org/drawingml/2006/main" flipV="1">
          <a:off x="2376264" y="333585"/>
          <a:ext cx="324036" cy="504056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0879C-2292-43F2-A5E0-CD797D6BEFF0}" type="datetimeFigureOut">
              <a:rPr lang="ru-RU" smtClean="0"/>
              <a:pPr/>
              <a:t>24.09.2021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F33E47-B570-4E26-9BD6-4055E0D4E4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526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33E47-B570-4E26-9BD6-4055E0D4E44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325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005" y="672113"/>
            <a:ext cx="9089390" cy="4704786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7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4010" y="5460912"/>
            <a:ext cx="7485380" cy="1344225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D8E7-4692-4970-9FE8-BDDC198F3BBB}" type="datetime1">
              <a:rPr lang="ru-RU" smtClean="0"/>
              <a:pPr/>
              <a:t>24.09.2021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877B9-C58B-4590-9B51-B5A6BBE3C0E2}" type="datetime1">
              <a:rPr lang="ru-RU" smtClean="0"/>
              <a:pPr/>
              <a:t>24.09.2021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2715" y="302803"/>
            <a:ext cx="2406015" cy="645157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70" y="302803"/>
            <a:ext cx="7039822" cy="645157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76C0-62F6-4BEA-A2FB-E38EBAF11EE0}" type="datetime1">
              <a:rPr lang="ru-RU" smtClean="0"/>
              <a:pPr/>
              <a:t>24.09.2021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7303C-AC0F-4F95-8670-5BA32F97CB2D}" type="datetime1">
              <a:rPr lang="ru-RU" smtClean="0"/>
              <a:pPr/>
              <a:t>24.09.2021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705" y="1512254"/>
            <a:ext cx="9089390" cy="2761961"/>
          </a:xfrm>
        </p:spPr>
        <p:txBody>
          <a:bodyPr anchor="b"/>
          <a:lstStyle>
            <a:lvl1pPr algn="ctr" defTabSz="99569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52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705" y="4486000"/>
            <a:ext cx="9089390" cy="1247958"/>
          </a:xfrm>
        </p:spPr>
        <p:txBody>
          <a:bodyPr anchor="t"/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8F7D0-D883-4A42-B152-4054FA30FC20}" type="datetime1">
              <a:rPr lang="ru-RU" smtClean="0"/>
              <a:pPr/>
              <a:t>24.09.2021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5257588" y="4326723"/>
            <a:ext cx="99136" cy="9346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491507" y="4326723"/>
            <a:ext cx="99136" cy="9346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024785" y="4326723"/>
            <a:ext cx="99136" cy="9346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6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ECD7-47AC-4776-8A17-7FF901CF736E}" type="datetime1">
              <a:rPr lang="ru-RU" smtClean="0"/>
              <a:pPr/>
              <a:t>24.09.2021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27736" y="1764294"/>
            <a:ext cx="4726483" cy="499043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4724775" cy="672112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0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5812" y="1764295"/>
            <a:ext cx="4726632" cy="672112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0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C5245-8FB3-47EF-8759-C4F6E0F70CAF}" type="datetime1">
              <a:rPr lang="ru-RU" smtClean="0"/>
              <a:pPr/>
              <a:t>24.09.2021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534670" y="2439767"/>
            <a:ext cx="4726483" cy="431496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464327" y="2439769"/>
            <a:ext cx="4726483" cy="431447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A108-AA95-4461-963F-085AC9B75470}" type="datetime1">
              <a:rPr lang="ru-RU" smtClean="0"/>
              <a:pPr/>
              <a:t>24.09.2021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7DC0-7DCD-4634-A814-9AC9870B3BE6}" type="datetime1">
              <a:rPr lang="ru-RU" smtClean="0"/>
              <a:pPr/>
              <a:t>24.09.2021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8011" y="294049"/>
            <a:ext cx="3518055" cy="2310386"/>
          </a:xfrm>
        </p:spPr>
        <p:txBody>
          <a:bodyPr anchor="b"/>
          <a:lstStyle>
            <a:lvl1pPr algn="ctr">
              <a:lnSpc>
                <a:spcPct val="100000"/>
              </a:lnSpc>
              <a:defRPr sz="30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992" y="301052"/>
            <a:ext cx="5842384" cy="6453328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08011" y="2688451"/>
            <a:ext cx="3518055" cy="40659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7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2BFF5-C8E5-4999-A5C1-477270B3BC5A}" type="datetime1">
              <a:rPr lang="ru-RU" smtClean="0"/>
              <a:pPr/>
              <a:t>24.09.2021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4172" y="252042"/>
            <a:ext cx="6679660" cy="987165"/>
          </a:xfrm>
        </p:spPr>
        <p:txBody>
          <a:bodyPr anchor="b"/>
          <a:lstStyle>
            <a:lvl1pPr algn="ctr">
              <a:lnSpc>
                <a:spcPct val="100000"/>
              </a:lnSpc>
              <a:defRPr sz="3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63669" y="1260210"/>
            <a:ext cx="7080663" cy="5006712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64172" y="6406070"/>
            <a:ext cx="6679660" cy="588098"/>
          </a:xfrm>
        </p:spPr>
        <p:txBody>
          <a:bodyPr>
            <a:normAutofit/>
          </a:bodyPr>
          <a:lstStyle>
            <a:lvl1pPr marL="0" indent="0" algn="ctr">
              <a:buNone/>
              <a:defRPr sz="17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D237-D9EE-424E-BB86-AB28C14C289E}" type="datetime1">
              <a:rPr lang="ru-RU" smtClean="0"/>
              <a:pPr/>
              <a:t>24.09.2021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70" y="0"/>
            <a:ext cx="9624060" cy="1764295"/>
          </a:xfrm>
          <a:prstGeom prst="rect">
            <a:avLst/>
          </a:prstGeom>
        </p:spPr>
        <p:txBody>
          <a:bodyPr vert="horz" lIns="99569" tIns="49785" rIns="99569" bIns="49785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764296"/>
            <a:ext cx="9624060" cy="4990084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41582" y="7008172"/>
            <a:ext cx="2439432" cy="402567"/>
          </a:xfrm>
          <a:prstGeom prst="rect">
            <a:avLst/>
          </a:prstGeom>
        </p:spPr>
        <p:txBody>
          <a:bodyPr vert="horz" lIns="99569" tIns="49785" rIns="49785" bIns="49785" rtlCol="0" anchor="ctr"/>
          <a:lstStyle>
            <a:lvl1pPr algn="r">
              <a:defRPr sz="1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F21466D-5A8B-423B-BBB0-344A996140C3}" type="datetime1">
              <a:rPr lang="ru-RU" smtClean="0"/>
              <a:pPr/>
              <a:t>24.09.2021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70858" y="7008172"/>
            <a:ext cx="3330548" cy="402567"/>
          </a:xfrm>
          <a:prstGeom prst="rect">
            <a:avLst/>
          </a:prstGeom>
        </p:spPr>
        <p:txBody>
          <a:bodyPr vert="horz" lIns="49785" tIns="49785" rIns="99569" bIns="49785" rtlCol="0" anchor="ctr"/>
          <a:lstStyle>
            <a:lvl1pPr algn="l">
              <a:defRPr sz="1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90890" y="7008172"/>
            <a:ext cx="657198" cy="402567"/>
          </a:xfrm>
          <a:prstGeom prst="rect">
            <a:avLst/>
          </a:prstGeom>
        </p:spPr>
        <p:txBody>
          <a:bodyPr vert="horz" lIns="29871" tIns="49785" rIns="49785" bIns="49785" rtlCol="0" anchor="ctr"/>
          <a:lstStyle>
            <a:lvl1pPr algn="l">
              <a:defRPr sz="1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9890881" y="7165872"/>
            <a:ext cx="99136" cy="9346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marL="0" algn="ctr" defTabSz="995690" rtl="0" eaLnBrk="1" latinLnBrk="0" hangingPunct="1"/>
            <a:endParaRPr lang="en-US" sz="20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665553" y="7165872"/>
            <a:ext cx="99136" cy="9346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dt="0"/>
  <p:txStyles>
    <p:titleStyle>
      <a:lvl1pPr algn="ctr" defTabSz="995690" rtl="0" eaLnBrk="1" latinLnBrk="0" hangingPunct="1">
        <a:lnSpc>
          <a:spcPts val="6316"/>
        </a:lnSpc>
        <a:spcBef>
          <a:spcPct val="0"/>
        </a:spcBef>
        <a:buNone/>
        <a:defRPr sz="59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Courier New" pitchFamily="49" charset="0"/>
        <a:buChar char="o"/>
        <a:defRPr sz="1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Courier New" pitchFamily="49" charset="0"/>
        <a:buChar char="o"/>
        <a:defRPr sz="1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Courier New" pitchFamily="49" charset="0"/>
        <a:buChar char="o"/>
        <a:defRPr sz="1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Courier New" pitchFamily="49" charset="0"/>
        <a:buChar char="o"/>
        <a:defRPr sz="1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8148" y="2483226"/>
            <a:ext cx="9937104" cy="1331649"/>
          </a:xfrm>
          <a:prstGeom prst="rect">
            <a:avLst/>
          </a:prstGeom>
          <a:noFill/>
          <a:ln>
            <a:noFill/>
          </a:ln>
        </p:spPr>
        <p:txBody>
          <a:bodyPr wrap="square" lIns="99569" tIns="49785" rIns="99569" bIns="49785">
            <a:spAutoFit/>
          </a:bodyPr>
          <a:lstStyle/>
          <a:p>
            <a:pPr algn="ctr"/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Предварительные итоги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приёмной </a:t>
            </a: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кампании 20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г.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50156" y="5844829"/>
            <a:ext cx="10009112" cy="839206"/>
          </a:xfrm>
          <a:prstGeom prst="rect">
            <a:avLst/>
          </a:prstGeom>
          <a:noFill/>
        </p:spPr>
        <p:txBody>
          <a:bodyPr wrap="square" lIns="99569" tIns="49785" rIns="99569" bIns="49785">
            <a:spAutoFit/>
          </a:bodyPr>
          <a:lstStyle/>
          <a:p>
            <a:pPr algn="ctr"/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Начальник учебно-методического управления</a:t>
            </a:r>
          </a:p>
          <a:p>
            <a:pPr algn="ctr"/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. А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. Матвеев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</a:t>
            </a:fld>
            <a:endParaRPr lang="ru-RU" dirty="0"/>
          </a:p>
        </p:txBody>
      </p:sp>
      <p:pic>
        <p:nvPicPr>
          <p:cNvPr id="1026" name="Picture 2" descr="https://yt3.ggpht.com/ytc/AKedOLRgojumag92m_W6nfyJyKfVO-2japzqyHc4fr0O=s900-c-k-c0x00ffffff-no-rj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588" y="488700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071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10</a:t>
            </a:fld>
            <a:endParaRPr lang="ru-RU"/>
          </a:p>
        </p:txBody>
      </p:sp>
      <p:graphicFrame>
        <p:nvGraphicFramePr>
          <p:cNvPr id="7" name="Содержимое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5239227"/>
              </p:ext>
            </p:extLst>
          </p:nvPr>
        </p:nvGraphicFramePr>
        <p:xfrm>
          <a:off x="5490716" y="1862870"/>
          <a:ext cx="4896544" cy="4549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70236" y="1260351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E38F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Контрактный набор - 2020</a:t>
            </a:r>
            <a:endParaRPr lang="ru-RU" sz="2400" b="1" dirty="0">
              <a:solidFill>
                <a:srgbClr val="2E38F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322364" y="468263"/>
            <a:ext cx="8051818" cy="50405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3000" b="1" dirty="0" smtClean="0"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География зачисленных</a:t>
            </a:r>
            <a:endParaRPr lang="ru-RU" sz="3000" b="1" dirty="0">
              <a:solidFill>
                <a:srgbClr val="2E38F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5274692" y="972319"/>
            <a:ext cx="0" cy="56886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6210796" y="2381133"/>
            <a:ext cx="216024" cy="5354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 flipV="1">
            <a:off x="5850756" y="3204567"/>
            <a:ext cx="234026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5850756" y="3649661"/>
            <a:ext cx="468052" cy="6350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706740" y="1188343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E38F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Контрактный набор - 2021</a:t>
            </a:r>
            <a:endParaRPr lang="ru-RU" sz="2400" b="1" dirty="0">
              <a:solidFill>
                <a:srgbClr val="2E38F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8536163"/>
              </p:ext>
            </p:extLst>
          </p:nvPr>
        </p:nvGraphicFramePr>
        <p:xfrm>
          <a:off x="416253" y="1980431"/>
          <a:ext cx="4714423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5" name="Picture 2" descr="https://yt3.ggpht.com/ytc/AKedOLRgojumag92m_W6nfyJyKfVO-2japzqyHc4fr0O=s900-c-k-c0x00ffffff-no-rj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56" y="415700"/>
            <a:ext cx="93610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" name="Прямая соединительная линия 23"/>
          <p:cNvCxnSpPr/>
          <p:nvPr/>
        </p:nvCxnSpPr>
        <p:spPr>
          <a:xfrm flipH="1">
            <a:off x="918208" y="3312579"/>
            <a:ext cx="252028" cy="3960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918208" y="2772519"/>
            <a:ext cx="221452" cy="3563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1391063" y="2381133"/>
            <a:ext cx="0" cy="3502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7533983"/>
              </p:ext>
            </p:extLst>
          </p:nvPr>
        </p:nvGraphicFramePr>
        <p:xfrm>
          <a:off x="534988" y="1763713"/>
          <a:ext cx="9623425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458268" y="415700"/>
            <a:ext cx="8712968" cy="100811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3000" b="1" dirty="0" smtClean="0"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Результаты приёма на очную форму обучения по программам магистратуры</a:t>
            </a:r>
            <a:endParaRPr lang="ru-RU" sz="3000" b="1" dirty="0">
              <a:solidFill>
                <a:srgbClr val="2E38F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https://yt3.ggpht.com/ytc/AKedOLRgojumag92m_W6nfyJyKfVO-2japzqyHc4fr0O=s900-c-k-c0x00ffffff-no-rj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56" y="415700"/>
            <a:ext cx="93610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0973039"/>
              </p:ext>
            </p:extLst>
          </p:nvPr>
        </p:nvGraphicFramePr>
        <p:xfrm>
          <a:off x="534988" y="1763713"/>
          <a:ext cx="9623425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530276" y="415700"/>
            <a:ext cx="8640960" cy="100811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3000" b="1" dirty="0" smtClean="0"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Результаты приёма на </a:t>
            </a:r>
            <a:r>
              <a:rPr lang="ru-RU" sz="3000" b="1" dirty="0" err="1" smtClean="0"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очно-заочную</a:t>
            </a:r>
            <a:r>
              <a:rPr lang="ru-RU" sz="3000" b="1" dirty="0" smtClean="0"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 форму обучения по программам магистратуры</a:t>
            </a:r>
            <a:endParaRPr lang="ru-RU" sz="3000" b="1" dirty="0">
              <a:solidFill>
                <a:srgbClr val="2E38F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https://yt3.ggpht.com/ytc/AKedOLRgojumag92m_W6nfyJyKfVO-2japzqyHc4fr0O=s900-c-k-c0x00ffffff-no-rj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56" y="415700"/>
            <a:ext cx="93610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802049"/>
              </p:ext>
            </p:extLst>
          </p:nvPr>
        </p:nvGraphicFramePr>
        <p:xfrm>
          <a:off x="534988" y="1763713"/>
          <a:ext cx="9623425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383663" y="426976"/>
            <a:ext cx="8928992" cy="100811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3000" b="1" dirty="0" smtClean="0"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Результаты приёма на заочную форму обучения по программам магистратуры</a:t>
            </a:r>
            <a:endParaRPr lang="ru-RU" sz="3000" b="1" dirty="0">
              <a:solidFill>
                <a:srgbClr val="2E38F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https://yt3.ggpht.com/ytc/AKedOLRgojumag92m_W6nfyJyKfVO-2japzqyHc4fr0O=s900-c-k-c0x00ffffff-no-rj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56" y="415700"/>
            <a:ext cx="93610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172" y="756295"/>
            <a:ext cx="9624060" cy="720080"/>
          </a:xfrm>
        </p:spPr>
        <p:txBody>
          <a:bodyPr/>
          <a:lstStyle/>
          <a:p>
            <a:r>
              <a:rPr lang="ru-RU" sz="4000" b="1" dirty="0">
                <a:solidFill>
                  <a:srgbClr val="2E38F6"/>
                </a:solidFill>
                <a:effectLst/>
                <a:latin typeface="Times New Roman" pitchFamily="18" charset="0"/>
                <a:cs typeface="Times New Roman" pitchFamily="18" charset="0"/>
              </a:rPr>
              <a:t>Набор на специальности СПО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370392"/>
              </p:ext>
            </p:extLst>
          </p:nvPr>
        </p:nvGraphicFramePr>
        <p:xfrm>
          <a:off x="450156" y="1764407"/>
          <a:ext cx="9865097" cy="3784065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4507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518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4705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7181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71810">
                  <a:extLst>
                    <a:ext uri="{9D8B030D-6E8A-4147-A177-3AD203B41FA5}">
                      <a16:colId xmlns="" xmlns:a16="http://schemas.microsoft.com/office/drawing/2014/main" val="3704286699"/>
                    </a:ext>
                  </a:extLst>
                </a:gridCol>
                <a:gridCol w="1071810"/>
              </a:tblGrid>
              <a:tr h="30518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Код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9525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Специальность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9525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 обучения</a:t>
                      </a:r>
                      <a:endParaRPr lang="ru-RU" sz="240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9525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договору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9525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952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endParaRPr lang="ru-RU" sz="2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9525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51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24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952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24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ru-RU" sz="24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952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2021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95250" anchor="ctr"/>
                </a:tc>
                <a:extLst>
                  <a:ext uri="{0D108BD9-81ED-4DB2-BD59-A6C34878D82A}">
                    <a16:rowId xmlns="" xmlns:a16="http://schemas.microsoft.com/office/drawing/2014/main" val="2544868944"/>
                  </a:ext>
                </a:extLst>
              </a:tr>
              <a:tr h="774546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Сибирско-американский факультет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9525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9525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3000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2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38.02.01</a:t>
                      </a:r>
                      <a:endParaRPr lang="ru-RU" sz="2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952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Экономика и бухгалтерский учёт</a:t>
                      </a:r>
                      <a:b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(по отраслям)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952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Очно-заочная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952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952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2400" b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2400" b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952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2400" b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</a:t>
                      </a:r>
                      <a:endParaRPr lang="ru-RU" sz="2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9525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24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E241D7D-AB30-4CDF-9C79-686B9A200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172" y="252239"/>
            <a:ext cx="9624060" cy="972319"/>
          </a:xfrm>
        </p:spPr>
        <p:txBody>
          <a:bodyPr/>
          <a:lstStyle/>
          <a:p>
            <a:r>
              <a:rPr lang="ru-RU" sz="4800" b="1" dirty="0"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Дополнительный </a:t>
            </a:r>
            <a:r>
              <a:rPr lang="ru-RU" sz="4800" b="1" dirty="0" smtClean="0"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набор</a:t>
            </a:r>
            <a:r>
              <a:rPr lang="en-US" sz="4800" b="1" dirty="0" smtClean="0"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000" b="1" dirty="0" err="1" smtClean="0"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бакалавриат</a:t>
            </a:r>
            <a:r>
              <a:rPr lang="ru-RU" sz="3000" b="1" dirty="0" smtClean="0"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3000" b="1" dirty="0">
              <a:solidFill>
                <a:srgbClr val="2E38F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823C8375-C3F2-4002-8582-611EABBDC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024EF375-5F76-4DC0-AAFF-F59E2921E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15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917536"/>
              </p:ext>
            </p:extLst>
          </p:nvPr>
        </p:nvGraphicFramePr>
        <p:xfrm>
          <a:off x="1026220" y="1548383"/>
          <a:ext cx="9073008" cy="4752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6414"/>
                <a:gridCol w="2268252"/>
                <a:gridCol w="3078342"/>
              </a:tblGrid>
              <a:tr h="117039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Факультет/Институт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вакантных бюджетных мест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зачисленных</a:t>
                      </a:r>
                    </a:p>
                  </a:txBody>
                  <a:tcPr anchor="ctr"/>
                </a:tc>
              </a:tr>
              <a:tr h="46106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Биолого-почвенный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18/11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4/4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6106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Географический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6106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Геологический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81573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Бизнес-коммуникаций и информатики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0/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0/17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6106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ИФИЯМ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6106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Физический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6106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Педагогический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073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71083" y="2916535"/>
            <a:ext cx="1003749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Спасибо за внимание!!!</a:t>
            </a:r>
          </a:p>
        </p:txBody>
      </p:sp>
    </p:spTree>
    <p:extLst>
      <p:ext uri="{BB962C8B-B14F-4D97-AF65-F5344CB8AC3E}">
        <p14:creationId xmlns:p14="http://schemas.microsoft.com/office/powerpoint/2010/main" val="359893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27919" y="576757"/>
            <a:ext cx="8496944" cy="654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569" tIns="49785" rIns="99569" bIns="49785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>
                <a:solidFill>
                  <a:srgbClr val="2E38F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Контрольные цифры приёма  </a:t>
            </a:r>
            <a:r>
              <a:rPr lang="ru-RU" sz="3600" b="1" dirty="0" smtClean="0">
                <a:solidFill>
                  <a:srgbClr val="2E38F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2020-2021</a:t>
            </a:r>
            <a:endParaRPr lang="ru-RU" sz="2800" b="1" dirty="0">
              <a:solidFill>
                <a:srgbClr val="2E38F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139629"/>
              </p:ext>
            </p:extLst>
          </p:nvPr>
        </p:nvGraphicFramePr>
        <p:xfrm>
          <a:off x="522164" y="1620391"/>
          <a:ext cx="9865093" cy="4767205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26184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9132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9132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9132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9132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7311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16482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695973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Контрольные цифры приёма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66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Очная форма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Заочная форма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Очно-заочная форма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106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</a:rPr>
                        <a:t>2020 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</a:rPr>
                        <a:t>г.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956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2021 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г.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</a:rPr>
                        <a:t>2020 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</a:rPr>
                        <a:t>г.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956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2021 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г.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</a:rPr>
                        <a:t>2020 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</a:rPr>
                        <a:t>г.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956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2021 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г.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5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акалавриат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1600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1754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113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95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пециалитет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95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агистратура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472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331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79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51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959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2087</a:t>
                      </a:r>
                      <a:endParaRPr lang="ru-RU" sz="3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2085</a:t>
                      </a:r>
                      <a:endParaRPr lang="ru-RU" sz="30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208</a:t>
                      </a:r>
                      <a:endParaRPr lang="ru-RU" sz="3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51</a:t>
                      </a:r>
                      <a:endParaRPr lang="ru-RU" sz="3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55</a:t>
                      </a:r>
                      <a:endParaRPr lang="ru-RU" sz="3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65</a:t>
                      </a:r>
                      <a:endParaRPr lang="ru-RU" sz="3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7" name="Picture 2" descr="https://yt3.ggpht.com/ytc/AKedOLRgojumag92m_W6nfyJyKfVO-2japzqyHc4fr0O=s900-c-k-c0x00ffffff-no-rj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098" y="471979"/>
            <a:ext cx="864096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638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2205711"/>
              </p:ext>
            </p:extLst>
          </p:nvPr>
        </p:nvGraphicFramePr>
        <p:xfrm>
          <a:off x="666180" y="396255"/>
          <a:ext cx="9577065" cy="2077576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3384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374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0114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12068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Конкурс на бюджетное место</a:t>
                      </a:r>
                      <a:endParaRPr lang="ru-RU" sz="28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2019 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  <a:endParaRPr lang="ru-RU" sz="28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2020 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  <a:endParaRPr lang="ru-RU" sz="28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2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marL="0" marR="0" lvl="0" indent="0" algn="ctr" defTabSz="9956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10,7 человек на место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11,4 человек на место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956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15,5 человек на место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66180" y="2844527"/>
            <a:ext cx="9577064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dirty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Число </a:t>
            </a:r>
            <a:r>
              <a:rPr lang="ru-RU" sz="2800" dirty="0" err="1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стобалльников</a:t>
            </a:r>
            <a:r>
              <a:rPr lang="ru-RU" sz="2800" dirty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 в </a:t>
            </a:r>
            <a:r>
              <a:rPr lang="ru-RU" sz="2800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2021 </a:t>
            </a:r>
            <a:r>
              <a:rPr lang="ru-RU" sz="2800" dirty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г. </a:t>
            </a:r>
            <a:r>
              <a:rPr lang="ru-RU" sz="2800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резко уменьшилось и составило 3 человека</a:t>
            </a:r>
          </a:p>
          <a:p>
            <a:pPr algn="ctr">
              <a:spcAft>
                <a:spcPts val="0"/>
              </a:spcAft>
            </a:pPr>
            <a:r>
              <a:rPr lang="ru-RU" sz="2800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2020 г. и 2019 г. по </a:t>
            </a:r>
            <a:r>
              <a:rPr lang="ru-RU" sz="2800" b="1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10 </a:t>
            </a:r>
            <a:r>
              <a:rPr lang="ru-RU" sz="2800" b="1" dirty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человек</a:t>
            </a:r>
            <a:r>
              <a:rPr lang="ru-RU" sz="2800" dirty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, </a:t>
            </a:r>
            <a:r>
              <a:rPr lang="ru-RU" sz="2800" dirty="0" smtClean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в </a:t>
            </a:r>
            <a:r>
              <a:rPr lang="ru-RU" sz="2800" dirty="0">
                <a:ln>
                  <a:solidFill>
                    <a:srgbClr val="002060"/>
                  </a:solidFill>
                </a:ln>
                <a:latin typeface="Times New Roman"/>
                <a:ea typeface="Times New Roman"/>
              </a:rPr>
              <a:t>2017 г. – 14, в 2018 г. - 15.</a:t>
            </a:r>
            <a:endParaRPr lang="ru-RU" sz="2800" dirty="0">
              <a:ln>
                <a:solidFill>
                  <a:srgbClr val="002060"/>
                </a:solidFill>
              </a:ln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9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8361128"/>
              </p:ext>
            </p:extLst>
          </p:nvPr>
        </p:nvGraphicFramePr>
        <p:xfrm>
          <a:off x="594172" y="4644727"/>
          <a:ext cx="9721080" cy="1836204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38866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876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4476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12068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 ЕГЭ (очная форма, бюджет)</a:t>
                      </a:r>
                      <a:endParaRPr lang="ru-RU" sz="28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</a:t>
                      </a: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</a:t>
                      </a: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r>
                        <a:rPr lang="ru-RU" sz="28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г.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b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66,2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67,1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66,1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565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5683996"/>
              </p:ext>
            </p:extLst>
          </p:nvPr>
        </p:nvGraphicFramePr>
        <p:xfrm>
          <a:off x="450156" y="1692399"/>
          <a:ext cx="985227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602284" y="396255"/>
            <a:ext cx="8640960" cy="100811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3000" b="1" dirty="0" smtClean="0"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Результаты приёма на очную форму обучения по программам </a:t>
            </a:r>
            <a:r>
              <a:rPr lang="ru-RU" sz="3000" b="1" dirty="0" err="1" smtClean="0"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бакалавриата</a:t>
            </a:r>
            <a:r>
              <a:rPr lang="ru-RU" sz="3000" b="1" dirty="0" smtClean="0"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000" b="1" dirty="0" err="1" smtClean="0"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специалитета</a:t>
            </a:r>
            <a:endParaRPr lang="ru-RU" sz="3000" b="1" dirty="0">
              <a:solidFill>
                <a:srgbClr val="2E38F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https://yt3.ggpht.com/ytc/AKedOLRgojumag92m_W6nfyJyKfVO-2japzqyHc4fr0O=s900-c-k-c0x00ffffff-no-rj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64" y="468263"/>
            <a:ext cx="864096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8443712"/>
              </p:ext>
            </p:extLst>
          </p:nvPr>
        </p:nvGraphicFramePr>
        <p:xfrm>
          <a:off x="534988" y="1763713"/>
          <a:ext cx="9852272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530276" y="468263"/>
            <a:ext cx="8712968" cy="100811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3000" b="1" dirty="0" smtClean="0"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Результаты приёма по заочной форме обучения на программы </a:t>
            </a:r>
            <a:r>
              <a:rPr lang="ru-RU" sz="3000" b="1" dirty="0" err="1" smtClean="0"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бакалавриата</a:t>
            </a:r>
            <a:r>
              <a:rPr lang="ru-RU" sz="3000" b="1" dirty="0" smtClean="0"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000" b="1" dirty="0" err="1" smtClean="0"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специалитета</a:t>
            </a:r>
            <a:endParaRPr lang="ru-RU" sz="3000" b="1" dirty="0">
              <a:solidFill>
                <a:srgbClr val="2E38F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https://yt3.ggpht.com/ytc/AKedOLRgojumag92m_W6nfyJyKfVO-2japzqyHc4fr0O=s900-c-k-c0x00ffffff-no-rj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64" y="468263"/>
            <a:ext cx="864096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9248643"/>
              </p:ext>
            </p:extLst>
          </p:nvPr>
        </p:nvGraphicFramePr>
        <p:xfrm>
          <a:off x="534988" y="1763713"/>
          <a:ext cx="9623425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386260" y="396255"/>
            <a:ext cx="9073008" cy="100811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3000" b="1" dirty="0" smtClean="0"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Результаты приёма по </a:t>
            </a:r>
            <a:r>
              <a:rPr lang="ru-RU" sz="3000" b="1" dirty="0" err="1" smtClean="0"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очно-заочной</a:t>
            </a:r>
            <a:r>
              <a:rPr lang="ru-RU" sz="3000" b="1" dirty="0" smtClean="0"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 форме обучения на программы </a:t>
            </a:r>
            <a:r>
              <a:rPr lang="ru-RU" sz="3000" b="1" dirty="0" err="1" smtClean="0"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бакалавриата</a:t>
            </a:r>
            <a:endParaRPr lang="ru-RU" sz="3000" b="1" dirty="0">
              <a:solidFill>
                <a:srgbClr val="2E38F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https://yt3.ggpht.com/ytc/AKedOLRgojumag92m_W6nfyJyKfVO-2japzqyHc4fr0O=s900-c-k-c0x00ffffff-no-rj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64" y="468263"/>
            <a:ext cx="864096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7" name="Содержимое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1307336"/>
              </p:ext>
            </p:extLst>
          </p:nvPr>
        </p:nvGraphicFramePr>
        <p:xfrm>
          <a:off x="666180" y="1980431"/>
          <a:ext cx="439248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91927" y="1332359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E38F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2020</a:t>
            </a:r>
            <a:endParaRPr lang="ru-RU" sz="2400" b="1" dirty="0">
              <a:solidFill>
                <a:srgbClr val="2E38F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78348" y="385124"/>
            <a:ext cx="7056784" cy="50405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3000" b="1" dirty="0" smtClean="0"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Бюджетный набор (очная форма)</a:t>
            </a:r>
            <a:endParaRPr lang="ru-RU" sz="3000" b="1" dirty="0">
              <a:solidFill>
                <a:srgbClr val="2E38F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66780" y="1332359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E38F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2021</a:t>
            </a:r>
            <a:endParaRPr lang="ru-RU" sz="2400" b="1" dirty="0">
              <a:solidFill>
                <a:srgbClr val="2E38F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5562724" y="1044327"/>
            <a:ext cx="0" cy="56886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3602971"/>
              </p:ext>
            </p:extLst>
          </p:nvPr>
        </p:nvGraphicFramePr>
        <p:xfrm>
          <a:off x="5922764" y="1775513"/>
          <a:ext cx="4608512" cy="4226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Picture 2" descr="https://yt3.ggpht.com/ytc/AKedOLRgojumag92m_W6nfyJyKfVO-2japzqyHc4fr0O=s900-c-k-c0x00ffffff-no-rj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641" y="316088"/>
            <a:ext cx="864096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7" name="Содержимое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25725"/>
              </p:ext>
            </p:extLst>
          </p:nvPr>
        </p:nvGraphicFramePr>
        <p:xfrm>
          <a:off x="594172" y="2196455"/>
          <a:ext cx="446449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09433" y="1101525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E38F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2020</a:t>
            </a:r>
            <a:endParaRPr lang="ru-RU" sz="2400" b="1" dirty="0">
              <a:solidFill>
                <a:srgbClr val="2E38F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940768" y="396255"/>
            <a:ext cx="9721080" cy="50405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3000" b="1" dirty="0" smtClean="0"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Контрактный набор (очная форма)</a:t>
            </a:r>
            <a:endParaRPr lang="ru-RU" sz="3000" b="1" dirty="0">
              <a:solidFill>
                <a:srgbClr val="2E38F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82804" y="1101524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E38F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2021</a:t>
            </a:r>
            <a:endParaRPr lang="ru-RU" sz="2400" b="1" dirty="0">
              <a:solidFill>
                <a:srgbClr val="2E38F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5562724" y="1044327"/>
            <a:ext cx="0" cy="56886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3518846"/>
              </p:ext>
            </p:extLst>
          </p:nvPr>
        </p:nvGraphicFramePr>
        <p:xfrm>
          <a:off x="5582824" y="2196455"/>
          <a:ext cx="482453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Picture 2" descr="https://yt3.ggpht.com/ytc/AKedOLRgojumag92m_W6nfyJyKfVO-2japzqyHc4fr0O=s900-c-k-c0x00ffffff-no-rj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172" y="415700"/>
            <a:ext cx="93610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9</a:t>
            </a:fld>
            <a:endParaRPr lang="ru-RU"/>
          </a:p>
        </p:txBody>
      </p:sp>
      <p:graphicFrame>
        <p:nvGraphicFramePr>
          <p:cNvPr id="7" name="Содержимое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5882559"/>
              </p:ext>
            </p:extLst>
          </p:nvPr>
        </p:nvGraphicFramePr>
        <p:xfrm>
          <a:off x="5490716" y="2124447"/>
          <a:ext cx="4716524" cy="4369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70236" y="1351804"/>
            <a:ext cx="3857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E38F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Бюджетный набор - 2020</a:t>
            </a:r>
            <a:endParaRPr lang="ru-RU" sz="2400" b="1" dirty="0">
              <a:solidFill>
                <a:srgbClr val="2E38F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574392" y="468263"/>
            <a:ext cx="6840760" cy="50405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3000" b="1" dirty="0" smtClean="0">
                <a:solidFill>
                  <a:srgbClr val="2E38F6"/>
                </a:solidFill>
                <a:latin typeface="Times New Roman" pitchFamily="18" charset="0"/>
                <a:cs typeface="Times New Roman" pitchFamily="18" charset="0"/>
              </a:rPr>
              <a:t>География зачисленных</a:t>
            </a:r>
            <a:endParaRPr lang="ru-RU" sz="3000" b="1" dirty="0">
              <a:solidFill>
                <a:srgbClr val="2E38F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5274692" y="972319"/>
            <a:ext cx="0" cy="56886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6858868" y="2556495"/>
            <a:ext cx="72008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 flipV="1">
            <a:off x="6354812" y="2844527"/>
            <a:ext cx="360040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5778748" y="3420591"/>
            <a:ext cx="864096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922764" y="1260351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E38F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Бюджетный набор - 2021</a:t>
            </a:r>
            <a:endParaRPr lang="ru-RU" sz="2400" b="1" dirty="0">
              <a:solidFill>
                <a:srgbClr val="2E38F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8869191"/>
              </p:ext>
            </p:extLst>
          </p:nvPr>
        </p:nvGraphicFramePr>
        <p:xfrm>
          <a:off x="450156" y="2135035"/>
          <a:ext cx="4624657" cy="4032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5" name="Picture 2" descr="https://yt3.ggpht.com/ytc/AKedOLRgojumag92m_W6nfyJyKfVO-2japzqyHc4fr0O=s900-c-k-c0x00ffffff-no-rj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172" y="415700"/>
            <a:ext cx="93610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2497</TotalTime>
  <Words>513</Words>
  <Application>Microsoft Office PowerPoint</Application>
  <PresentationFormat>Произвольный</PresentationFormat>
  <Paragraphs>179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Исполнительная</vt:lpstr>
      <vt:lpstr>Презентация PowerPoint</vt:lpstr>
      <vt:lpstr>Презентация PowerPoint</vt:lpstr>
      <vt:lpstr>Презентация PowerPoint</vt:lpstr>
      <vt:lpstr>Результаты приёма на очную форму обучения по программам бакалавриата и специалитета</vt:lpstr>
      <vt:lpstr>Результаты приёма по заочной форме обучения на программы бакалавриата и специалитета</vt:lpstr>
      <vt:lpstr>Результаты приёма по очно-заочной форме обучения на программы бакалавриата</vt:lpstr>
      <vt:lpstr>Бюджетный набор (очная форма)</vt:lpstr>
      <vt:lpstr>Контрактный набор (очная форма)</vt:lpstr>
      <vt:lpstr>География зачисленных</vt:lpstr>
      <vt:lpstr>География зачисленных</vt:lpstr>
      <vt:lpstr>Результаты приёма на очную форму обучения по программам магистратуры</vt:lpstr>
      <vt:lpstr>Результаты приёма на очно-заочную форму обучения по программам магистратуры</vt:lpstr>
      <vt:lpstr>Результаты приёма на заочную форму обучения по программам магистратуры</vt:lpstr>
      <vt:lpstr>Набор на специальности СПО</vt:lpstr>
      <vt:lpstr>Дополнительный набор (бакалавриат)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Matveev DA</dc:creator>
  <cp:lastModifiedBy>Матвеев Дмитрий Александрович</cp:lastModifiedBy>
  <cp:revision>112</cp:revision>
  <dcterms:created xsi:type="dcterms:W3CDTF">2013-09-17T00:54:19Z</dcterms:created>
  <dcterms:modified xsi:type="dcterms:W3CDTF">2021-09-24T06:18:47Z</dcterms:modified>
</cp:coreProperties>
</file>