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8"/>
  </p:notesMasterIdLst>
  <p:sldIdLst>
    <p:sldId id="256" r:id="rId2"/>
    <p:sldId id="258" r:id="rId3"/>
    <p:sldId id="307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9" r:id="rId12"/>
    <p:sldId id="320" r:id="rId13"/>
    <p:sldId id="316" r:id="rId14"/>
    <p:sldId id="308" r:id="rId15"/>
    <p:sldId id="317" r:id="rId16"/>
    <p:sldId id="318" r:id="rId17"/>
    <p:sldId id="265" r:id="rId18"/>
    <p:sldId id="257" r:id="rId19"/>
    <p:sldId id="259" r:id="rId20"/>
    <p:sldId id="260" r:id="rId21"/>
    <p:sldId id="261" r:id="rId22"/>
    <p:sldId id="262" r:id="rId23"/>
    <p:sldId id="263" r:id="rId24"/>
    <p:sldId id="264" r:id="rId25"/>
    <p:sldId id="266" r:id="rId26"/>
    <p:sldId id="267" r:id="rId27"/>
    <p:sldId id="268" r:id="rId28"/>
    <p:sldId id="269" r:id="rId29"/>
    <p:sldId id="270" r:id="rId30"/>
    <p:sldId id="271" r:id="rId31"/>
    <p:sldId id="272" r:id="rId32"/>
    <p:sldId id="273" r:id="rId33"/>
    <p:sldId id="274" r:id="rId34"/>
    <p:sldId id="275" r:id="rId35"/>
    <p:sldId id="276" r:id="rId36"/>
    <p:sldId id="277" r:id="rId37"/>
    <p:sldId id="278" r:id="rId38"/>
    <p:sldId id="279" r:id="rId39"/>
    <p:sldId id="280" r:id="rId40"/>
    <p:sldId id="281" r:id="rId41"/>
    <p:sldId id="282" r:id="rId42"/>
    <p:sldId id="283" r:id="rId43"/>
    <p:sldId id="284" r:id="rId44"/>
    <p:sldId id="285" r:id="rId45"/>
    <p:sldId id="286" r:id="rId46"/>
    <p:sldId id="287" r:id="rId47"/>
    <p:sldId id="288" r:id="rId48"/>
    <p:sldId id="289" r:id="rId49"/>
    <p:sldId id="290" r:id="rId50"/>
    <p:sldId id="291" r:id="rId51"/>
    <p:sldId id="292" r:id="rId52"/>
    <p:sldId id="293" r:id="rId53"/>
    <p:sldId id="299" r:id="rId54"/>
    <p:sldId id="295" r:id="rId55"/>
    <p:sldId id="296" r:id="rId56"/>
    <p:sldId id="297" r:id="rId57"/>
    <p:sldId id="298" r:id="rId58"/>
    <p:sldId id="300" r:id="rId59"/>
    <p:sldId id="301" r:id="rId60"/>
    <p:sldId id="302" r:id="rId61"/>
    <p:sldId id="303" r:id="rId62"/>
    <p:sldId id="304" r:id="rId63"/>
    <p:sldId id="305" r:id="rId64"/>
    <p:sldId id="306" r:id="rId65"/>
    <p:sldId id="321" r:id="rId66"/>
    <p:sldId id="322" r:id="rId6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18D76-716A-4D3C-AC99-481F1B358C68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AEF18-4C36-48BF-BD4D-8CDB193C647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Должны обязательно быть научные работники и педагогические работники. Должны быть руководящие работники.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AEF18-4C36-48BF-BD4D-8CDB193C6473}" type="slidenum">
              <a:rPr lang="ru-RU" smtClean="0"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Обратите внимание учитываем всех, независимо от того, является ли педагог штатным работником или нет.</a:t>
            </a:r>
          </a:p>
          <a:p>
            <a:r>
              <a:rPr lang="ru-RU" dirty="0" smtClean="0"/>
              <a:t>Он должен вести НАУЧНУЮ и </a:t>
            </a:r>
            <a:r>
              <a:rPr lang="ru-RU" dirty="0" err="1" smtClean="0"/>
              <a:t>учебно</a:t>
            </a:r>
            <a:r>
              <a:rPr lang="ru-RU" dirty="0" smtClean="0"/>
              <a:t>- методическую работу</a:t>
            </a:r>
          </a:p>
          <a:p>
            <a:r>
              <a:rPr lang="ru-RU" dirty="0" smtClean="0"/>
              <a:t>Или практическую.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AEF18-4C36-48BF-BD4D-8CDB193C6473}" type="slidenum">
              <a:rPr lang="ru-RU" smtClean="0"/>
              <a:t>56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Обратите внимание учитываем всех, независимо от того, является ли педагог штатным работником или нет.</a:t>
            </a:r>
          </a:p>
          <a:p>
            <a:r>
              <a:rPr lang="ru-RU" dirty="0" smtClean="0"/>
              <a:t>Он должен вести НАУЧНУЮ и </a:t>
            </a:r>
            <a:r>
              <a:rPr lang="ru-RU" dirty="0" err="1" smtClean="0"/>
              <a:t>учебно</a:t>
            </a:r>
            <a:r>
              <a:rPr lang="ru-RU" dirty="0" smtClean="0"/>
              <a:t>- методическую работу</a:t>
            </a:r>
          </a:p>
          <a:p>
            <a:r>
              <a:rPr lang="ru-RU" smtClean="0"/>
              <a:t>Или практическую.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AEF18-4C36-48BF-BD4D-8CDB193C6473}" type="slidenum">
              <a:rPr lang="ru-RU" smtClean="0"/>
              <a:t>57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Обратите внимание учитываем всех, независимо от того, является ли педагог штатным работником или нет.</a:t>
            </a:r>
          </a:p>
          <a:p>
            <a:r>
              <a:rPr lang="ru-RU" dirty="0" smtClean="0"/>
              <a:t>Он должен вести НАУЧНУЮ и </a:t>
            </a:r>
            <a:r>
              <a:rPr lang="ru-RU" dirty="0" err="1" smtClean="0"/>
              <a:t>учебно</a:t>
            </a:r>
            <a:r>
              <a:rPr lang="ru-RU" dirty="0" smtClean="0"/>
              <a:t>- методическую работу</a:t>
            </a:r>
          </a:p>
          <a:p>
            <a:r>
              <a:rPr lang="ru-RU" smtClean="0"/>
              <a:t>Или практическую.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AEF18-4C36-48BF-BD4D-8CDB193C6473}" type="slidenum">
              <a:rPr lang="ru-RU" smtClean="0"/>
              <a:t>58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Обеспечивают реализацию ООП: руководители, научные</a:t>
            </a:r>
            <a:r>
              <a:rPr lang="ru-RU" baseline="0" dirty="0" smtClean="0"/>
              <a:t> работники, педагогические работники и работники принятые на условиях ГПХ.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AEF18-4C36-48BF-BD4D-8CDB193C6473}" type="slidenum">
              <a:rPr lang="ru-RU" smtClean="0"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Устанавливается требование к соответствию образования ППС, участвующего в реализации программы профилю читаемой дисциплины</a:t>
            </a:r>
            <a:r>
              <a:rPr lang="ru-RU" baseline="0" dirty="0" smtClean="0"/>
              <a:t> (это от 50 до 70) в среднем.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AEF18-4C36-48BF-BD4D-8CDB193C6473}" type="slidenum">
              <a:rPr lang="ru-RU" smtClean="0"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Обратите внимание установлены требования к обязательному наличию руководителя</a:t>
            </a:r>
            <a:r>
              <a:rPr lang="ru-RU" baseline="0" dirty="0" smtClean="0"/>
              <a:t> И работников организаций. Деятельность их должна быть обязательна связана с направленностью (профилем) реализуемой программы.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AEF18-4C36-48BF-BD4D-8CDB193C6473}" type="slidenum">
              <a:rPr lang="ru-RU" smtClean="0"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Таким образом, требования к руководителю магистратуры:</a:t>
            </a:r>
          </a:p>
          <a:p>
            <a:pPr>
              <a:buFontTx/>
              <a:buChar char="-"/>
            </a:pPr>
            <a:r>
              <a:rPr lang="ru-RU" dirty="0" smtClean="0"/>
              <a:t>Штатный</a:t>
            </a:r>
            <a:r>
              <a:rPr lang="ru-RU" baseline="0" dirty="0" smtClean="0"/>
              <a:t> работник,</a:t>
            </a:r>
          </a:p>
          <a:p>
            <a:pPr>
              <a:buFontTx/>
              <a:buChar char="-"/>
            </a:pPr>
            <a:r>
              <a:rPr lang="ru-RU" baseline="0" dirty="0" smtClean="0"/>
              <a:t>Имеет ученую степень, научный проект, соответствующий направлению подготовки, </a:t>
            </a:r>
            <a:r>
              <a:rPr lang="ru-RU" baseline="0" dirty="0" err="1" smtClean="0"/>
              <a:t>пуликующийся</a:t>
            </a:r>
            <a:r>
              <a:rPr lang="ru-RU" baseline="0" dirty="0" smtClean="0"/>
              <a:t> в отечественных и зарубежных изданиях, участвующий в национальных и международных конференциях.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AEF18-4C36-48BF-BD4D-8CDB193C6473}" type="slidenum">
              <a:rPr lang="ru-RU" smtClean="0"/>
              <a:t>31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Должны обязательно быть научные работники и педагогические работники. Должны быть руководящие работники.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AEF18-4C36-48BF-BD4D-8CDB193C6473}" type="slidenum">
              <a:rPr lang="ru-RU" smtClean="0"/>
              <a:t>33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Обратите внимание учитываем всех, независимо от того, является ли педагог штатным работником или нет.</a:t>
            </a:r>
          </a:p>
          <a:p>
            <a:r>
              <a:rPr lang="ru-RU" dirty="0" smtClean="0"/>
              <a:t>Он должен вести НАУЧНУЮ и </a:t>
            </a:r>
            <a:r>
              <a:rPr lang="ru-RU" dirty="0" err="1" smtClean="0"/>
              <a:t>учебно</a:t>
            </a:r>
            <a:r>
              <a:rPr lang="ru-RU" dirty="0" smtClean="0"/>
              <a:t>- методическую работу</a:t>
            </a:r>
          </a:p>
          <a:p>
            <a:r>
              <a:rPr lang="ru-RU" dirty="0" smtClean="0"/>
              <a:t>Или практическую.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AEF18-4C36-48BF-BD4D-8CDB193C6473}" type="slidenum">
              <a:rPr lang="ru-RU" smtClean="0"/>
              <a:t>43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Обратите внимание учитываем всех, независимо от того, является ли педагог штатным работником или нет.</a:t>
            </a:r>
          </a:p>
          <a:p>
            <a:r>
              <a:rPr lang="ru-RU" dirty="0" smtClean="0"/>
              <a:t>Он должен вести НАУЧНУЮ и </a:t>
            </a:r>
            <a:r>
              <a:rPr lang="ru-RU" dirty="0" err="1" smtClean="0"/>
              <a:t>учебно</a:t>
            </a:r>
            <a:r>
              <a:rPr lang="ru-RU" dirty="0" smtClean="0"/>
              <a:t>- методическую работу</a:t>
            </a:r>
          </a:p>
          <a:p>
            <a:r>
              <a:rPr lang="ru-RU" smtClean="0"/>
              <a:t>Или практическую.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AEF18-4C36-48BF-BD4D-8CDB193C6473}" type="slidenum">
              <a:rPr lang="ru-RU" smtClean="0"/>
              <a:t>44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Обратите внимание учитываем всех, независимо от того, является ли педагог штатным работником или нет.</a:t>
            </a:r>
          </a:p>
          <a:p>
            <a:r>
              <a:rPr lang="ru-RU" dirty="0" smtClean="0"/>
              <a:t>Он должен вести НАУЧНУЮ и </a:t>
            </a:r>
            <a:r>
              <a:rPr lang="ru-RU" dirty="0" err="1" smtClean="0"/>
              <a:t>учебно</a:t>
            </a:r>
            <a:r>
              <a:rPr lang="ru-RU" dirty="0" smtClean="0"/>
              <a:t>- методическую работу</a:t>
            </a:r>
          </a:p>
          <a:p>
            <a:r>
              <a:rPr lang="ru-RU" smtClean="0"/>
              <a:t>Или практическую.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AEF18-4C36-48BF-BD4D-8CDB193C6473}" type="slidenum">
              <a:rPr lang="ru-RU" smtClean="0"/>
              <a:t>45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base.garant.ru/71887436/53f89421bbdaf741eb2d1ecc4ddb4c33/#block_1006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https://base.garant.ru/71887436/53f89421bbdaf741eb2d1ecc4ddb4c33/#block_1006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hyperlink" Target="https://base.garant.ru/71887436/53f89421bbdaf741eb2d1ecc4ddb4c33/#block_1006" TargetMode="Externa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Требования ФГОС к кадрам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11.11.2020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Профессор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Осуществляет руководство подготовкой учебников, учебных и учебно-методических пособий, конспектов лекций и иного методического материала по курируемым дисциплинам, непосредственно участвует в их разработке, в подготовке их к изданию. </a:t>
            </a:r>
            <a:endParaRPr lang="ru-RU" dirty="0" smtClean="0"/>
          </a:p>
          <a:p>
            <a:r>
              <a:rPr lang="ru-RU" dirty="0" smtClean="0"/>
              <a:t>Вносит </a:t>
            </a:r>
            <a:r>
              <a:rPr lang="ru-RU" dirty="0" smtClean="0"/>
              <a:t>предложения по совершенствованию учебной и учебно-методической работы кафедры (факультета). </a:t>
            </a:r>
            <a:endParaRPr lang="ru-RU" dirty="0" smtClean="0"/>
          </a:p>
          <a:p>
            <a:r>
              <a:rPr lang="ru-RU" dirty="0" smtClean="0"/>
              <a:t>Участвует </a:t>
            </a:r>
            <a:r>
              <a:rPr lang="ru-RU" dirty="0" smtClean="0"/>
              <a:t>в организуемых в рамках тематики направлений исследований кафедры семинарах, совещаниях и конференциях, в том числе и международных. </a:t>
            </a:r>
            <a:endParaRPr lang="ru-RU" dirty="0" smtClean="0"/>
          </a:p>
          <a:p>
            <a:r>
              <a:rPr lang="ru-RU" dirty="0" smtClean="0"/>
              <a:t>Организует</a:t>
            </a:r>
            <a:r>
              <a:rPr lang="ru-RU" dirty="0" smtClean="0"/>
              <a:t>, планирует и руководит самостоятельной работой обучающихся (студентов, слушателей) по курируемым дисциплинам, их научно-исследовательской работой, студенческим научным обществом на кафедре (факультете), профессиональной ориентационной работой школьников по специальностям кафедры. </a:t>
            </a:r>
            <a:endParaRPr lang="ru-RU" dirty="0" smtClean="0"/>
          </a:p>
          <a:p>
            <a:r>
              <a:rPr lang="ru-RU" dirty="0" smtClean="0"/>
              <a:t>Принимает </a:t>
            </a:r>
            <a:r>
              <a:rPr lang="ru-RU" dirty="0" smtClean="0"/>
              <a:t>активное участие в повышении квалификации преподавателей кафедры, оказывает им необходимую методическую помощь в овладении педагогическим мастерством и профессиональными навыками. </a:t>
            </a:r>
            <a:endParaRPr lang="ru-RU" dirty="0" smtClean="0"/>
          </a:p>
          <a:p>
            <a:r>
              <a:rPr lang="ru-RU" dirty="0" smtClean="0"/>
              <a:t>Руководит </a:t>
            </a:r>
            <a:r>
              <a:rPr lang="ru-RU" dirty="0" smtClean="0"/>
              <a:t>подготовкой научно-педагогических кадров (аспирантов и соискателей) на кафедре. </a:t>
            </a:r>
            <a:endParaRPr lang="ru-RU" dirty="0" smtClean="0"/>
          </a:p>
          <a:p>
            <a:r>
              <a:rPr lang="ru-RU" dirty="0" smtClean="0"/>
              <a:t>Участвует </a:t>
            </a:r>
            <a:r>
              <a:rPr lang="ru-RU" dirty="0" smtClean="0"/>
              <a:t>в пропаганде научно-технических, социально-гуманитарных, экономических и правовых знаний. </a:t>
            </a:r>
            <a:endParaRPr lang="ru-RU" dirty="0" smtClean="0"/>
          </a:p>
          <a:p>
            <a:r>
              <a:rPr lang="ru-RU" dirty="0" smtClean="0"/>
              <a:t>Участвует </a:t>
            </a:r>
            <a:r>
              <a:rPr lang="ru-RU" dirty="0" smtClean="0"/>
              <a:t>в работе выборных органов или структурных подразделений образовательного учреждения по вопросам, относящимся к деятельности кафедры (факультета). </a:t>
            </a:r>
            <a:endParaRPr lang="ru-RU" dirty="0" smtClean="0"/>
          </a:p>
          <a:p>
            <a:r>
              <a:rPr lang="ru-RU" dirty="0" smtClean="0"/>
              <a:t>Читает </a:t>
            </a:r>
            <a:r>
              <a:rPr lang="ru-RU" dirty="0" smtClean="0"/>
              <a:t>авторские курсы по направлению научных исследований кафедры (факультета).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Заведующий кафедрой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Требования к квалификации</a:t>
            </a:r>
            <a:r>
              <a:rPr lang="ru-RU" b="1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Высшее профессиональное образование, </a:t>
            </a:r>
            <a:r>
              <a:rPr lang="ru-RU" dirty="0" smtClean="0">
                <a:solidFill>
                  <a:srgbClr val="C00000"/>
                </a:solidFill>
              </a:rPr>
              <a:t>наличие ученой степени </a:t>
            </a:r>
            <a:r>
              <a:rPr lang="ru-RU" b="1" dirty="0" smtClean="0">
                <a:solidFill>
                  <a:srgbClr val="C00000"/>
                </a:solidFill>
              </a:rPr>
              <a:t>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ученого звания</a:t>
            </a:r>
            <a:r>
              <a:rPr lang="ru-RU" dirty="0" smtClean="0"/>
              <a:t>, стаж научно-педагогической работы или работы в организациях по направлению профессиональной деятельности, соответствующей деятельности кафедры, не менее 5 лет.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ДЕКАН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Требования к квалификации. </a:t>
            </a:r>
            <a:endParaRPr lang="ru-RU" dirty="0" smtClean="0"/>
          </a:p>
          <a:p>
            <a:r>
              <a:rPr lang="ru-RU" dirty="0" smtClean="0"/>
              <a:t>Высшее </a:t>
            </a:r>
            <a:r>
              <a:rPr lang="ru-RU" dirty="0" smtClean="0"/>
              <a:t>профессиональное образование, стаж научной или научно-педагогической работы не менее 5 лет, наличие </a:t>
            </a:r>
            <a:r>
              <a:rPr lang="ru-RU" dirty="0" smtClean="0">
                <a:solidFill>
                  <a:srgbClr val="C00000"/>
                </a:solidFill>
              </a:rPr>
              <a:t>ученой степени </a:t>
            </a:r>
            <a:r>
              <a:rPr lang="ru-RU" dirty="0" smtClean="0">
                <a:solidFill>
                  <a:srgbClr val="C00000"/>
                </a:solidFill>
              </a:rPr>
              <a:t>ИЛИ </a:t>
            </a:r>
            <a:r>
              <a:rPr lang="ru-RU" dirty="0" smtClean="0">
                <a:solidFill>
                  <a:srgbClr val="C00000"/>
                </a:solidFill>
              </a:rPr>
              <a:t>ученого звания.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18458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ОБОБЩАЕМ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может читать лекции?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Старший преподаватель, доцент, профессор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Кто может руководить </a:t>
            </a:r>
            <a:br>
              <a:rPr lang="ru-RU" dirty="0" smtClean="0"/>
            </a:br>
            <a:r>
              <a:rPr lang="ru-RU" dirty="0" smtClean="0"/>
              <a:t>Курсовой работой?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доцент, профессор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Кто может руководить </a:t>
            </a:r>
            <a:br>
              <a:rPr lang="ru-RU" dirty="0" smtClean="0"/>
            </a:br>
            <a:r>
              <a:rPr lang="ru-RU" dirty="0" smtClean="0"/>
              <a:t>ВКР?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доцент, профессор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02434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C00000"/>
                </a:solidFill>
              </a:rPr>
              <a:t>ФГОС ВО 3+</a:t>
            </a:r>
            <a:endParaRPr lang="ru-RU" sz="6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</a:t>
            </a:r>
            <a:r>
              <a:rPr lang="ru-RU" dirty="0" err="1" smtClean="0"/>
              <a:t>бакалавриат</a:t>
            </a:r>
            <a:r>
              <a:rPr lang="ru-RU" dirty="0" smtClean="0"/>
              <a:t> 3+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7.1.5. Квалификация руководящих и </a:t>
            </a:r>
            <a:r>
              <a:rPr lang="ru-RU" b="1" dirty="0" smtClean="0">
                <a:solidFill>
                  <a:srgbClr val="FF0000"/>
                </a:solidFill>
              </a:rPr>
              <a:t>научно-педагогических работников организации </a:t>
            </a:r>
            <a:r>
              <a:rPr lang="ru-RU" dirty="0" smtClean="0"/>
              <a:t>должна </a:t>
            </a:r>
            <a:r>
              <a:rPr lang="ru-RU" dirty="0" smtClean="0"/>
              <a:t>соответствовать </a:t>
            </a:r>
            <a:r>
              <a:rPr lang="ru-RU" dirty="0" smtClean="0"/>
              <a:t>квалификационным </a:t>
            </a:r>
            <a:r>
              <a:rPr lang="ru-RU" dirty="0" smtClean="0"/>
              <a:t>характеристикам, установленным в Едином квалификационном справочнике должностей руководителей, специалистов и служащих, разделе "Квалификационные характеристики должностей руководителей и специалистов высшего профессионального и дополнительного профессионального образования", утвержденном приказом Министерства здравоохранения и социального развития Российской Федерации от 11 января 2011 г. N 1н (зарегистрирован Министерством юстиции Российской Федерации 23 марта 2011 г., регистрационный N 20237</a:t>
            </a:r>
            <a:r>
              <a:rPr lang="ru-RU" b="1" dirty="0" smtClean="0"/>
              <a:t>)</a:t>
            </a:r>
            <a:endParaRPr lang="ru-RU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</a:t>
            </a:r>
            <a:r>
              <a:rPr lang="ru-RU" dirty="0" err="1" smtClean="0"/>
              <a:t>бакалавриат</a:t>
            </a:r>
            <a:r>
              <a:rPr lang="ru-RU" dirty="0" smtClean="0"/>
              <a:t> 3+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7.1.6. Доля </a:t>
            </a:r>
            <a:r>
              <a:rPr lang="ru-RU" b="1" dirty="0" smtClean="0">
                <a:solidFill>
                  <a:srgbClr val="C00000"/>
                </a:solidFill>
              </a:rPr>
              <a:t>штатных научно-педагогических работников </a:t>
            </a:r>
            <a:r>
              <a:rPr lang="ru-RU" dirty="0" smtClean="0"/>
              <a:t>(в приведенных к целочисленным значениям ставок) должна составлять не менее 50 процентов от общего количества научно-педагогических работников организации. </a:t>
            </a:r>
            <a:endParaRPr lang="ru-RU" dirty="0" smtClean="0"/>
          </a:p>
          <a:p>
            <a:r>
              <a:rPr lang="ru-RU" i="1" dirty="0" smtClean="0">
                <a:solidFill>
                  <a:srgbClr val="C00000"/>
                </a:solidFill>
              </a:rPr>
              <a:t>В некоторых ФГОС ВО 3+ есть такой пункт(ФГОС ВО 05.03.02 География)</a:t>
            </a:r>
          </a:p>
          <a:p>
            <a:r>
              <a:rPr lang="ru-RU" dirty="0" smtClean="0"/>
              <a:t>7.1.7</a:t>
            </a:r>
            <a:r>
              <a:rPr lang="ru-RU" dirty="0" smtClean="0"/>
              <a:t>. В организации, реализующей программы </a:t>
            </a:r>
            <a:r>
              <a:rPr lang="ru-RU" dirty="0" err="1" smtClean="0"/>
              <a:t>бакалавриата</a:t>
            </a:r>
            <a:r>
              <a:rPr lang="ru-RU" dirty="0" smtClean="0"/>
              <a:t>, среднегодовой объем финансирования научных исследований на одного научно-педагогического работника (в приведенных к целочисленным значениям ставок) должен составлять величину не менее чем величина аналогичного показателя </a:t>
            </a:r>
            <a:r>
              <a:rPr lang="ru-RU" i="1" dirty="0" smtClean="0">
                <a:solidFill>
                  <a:srgbClr val="C00000"/>
                </a:solidFill>
              </a:rPr>
              <a:t>мониторинга системы образования, утверждаемого Министерством образования и науки Российской Федерации . --------------------</a:t>
            </a:r>
            <a:endParaRPr lang="ru-RU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настоящее время в вузе реализуются образовательные </a:t>
            </a:r>
            <a:r>
              <a:rPr lang="ru-RU" dirty="0" err="1" smtClean="0"/>
              <a:t>прграммы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ФГОС ВО 3+</a:t>
            </a:r>
          </a:p>
          <a:p>
            <a:r>
              <a:rPr lang="ru-RU" dirty="0" smtClean="0"/>
              <a:t>ФГОС ВО 3++ (утвержденные в 2017-2019г.г.)</a:t>
            </a:r>
          </a:p>
          <a:p>
            <a:r>
              <a:rPr lang="ru-RU" dirty="0" smtClean="0"/>
              <a:t>ФГОС ВО</a:t>
            </a:r>
            <a:r>
              <a:rPr lang="ru-RU" dirty="0" smtClean="0"/>
              <a:t> 3++ (утвержденные в </a:t>
            </a:r>
            <a:r>
              <a:rPr lang="ru-RU" dirty="0" smtClean="0"/>
              <a:t>2020 году)</a:t>
            </a:r>
          </a:p>
          <a:p>
            <a:r>
              <a:rPr lang="ru-RU" dirty="0" smtClean="0"/>
              <a:t>СПО (актуализированные)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</a:t>
            </a:r>
            <a:r>
              <a:rPr lang="ru-RU" dirty="0" err="1" smtClean="0"/>
              <a:t>бакалавриат</a:t>
            </a:r>
            <a:r>
              <a:rPr lang="ru-RU" dirty="0" smtClean="0"/>
              <a:t> 3+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7.2.1</a:t>
            </a:r>
            <a:r>
              <a:rPr lang="ru-RU" dirty="0" smtClean="0"/>
              <a:t>. Реализация программы </a:t>
            </a:r>
            <a:r>
              <a:rPr lang="ru-RU" dirty="0" err="1" smtClean="0"/>
              <a:t>бакалавриата</a:t>
            </a:r>
            <a:r>
              <a:rPr lang="ru-RU" dirty="0" smtClean="0"/>
              <a:t> обеспечивается </a:t>
            </a:r>
            <a:r>
              <a:rPr lang="ru-RU" b="1" dirty="0" smtClean="0">
                <a:solidFill>
                  <a:srgbClr val="C00000"/>
                </a:solidFill>
              </a:rPr>
              <a:t>руководящими</a:t>
            </a:r>
            <a:r>
              <a:rPr lang="ru-RU" dirty="0" smtClean="0"/>
              <a:t> и </a:t>
            </a:r>
            <a:r>
              <a:rPr lang="ru-RU" b="1" dirty="0" smtClean="0">
                <a:solidFill>
                  <a:srgbClr val="C00000"/>
                </a:solidFill>
              </a:rPr>
              <a:t>научно-педагогическими</a:t>
            </a:r>
            <a:r>
              <a:rPr lang="ru-RU" dirty="0" smtClean="0"/>
              <a:t> работниками организации, а также </a:t>
            </a:r>
            <a:r>
              <a:rPr lang="ru-RU" i="1" dirty="0" smtClean="0"/>
              <a:t>лицами, привлекаемыми к реализации программы </a:t>
            </a:r>
            <a:r>
              <a:rPr lang="ru-RU" i="1" dirty="0" err="1" smtClean="0"/>
              <a:t>бакалавриата</a:t>
            </a:r>
            <a:r>
              <a:rPr lang="ru-RU" i="1" dirty="0" smtClean="0"/>
              <a:t> на условиях </a:t>
            </a:r>
            <a:r>
              <a:rPr lang="ru-RU" b="1" dirty="0" smtClean="0">
                <a:solidFill>
                  <a:srgbClr val="C00000"/>
                </a:solidFill>
              </a:rPr>
              <a:t>гражданско-правового договора.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</a:t>
            </a:r>
            <a:r>
              <a:rPr lang="ru-RU" dirty="0" err="1" smtClean="0"/>
              <a:t>бакалавриат</a:t>
            </a:r>
            <a:r>
              <a:rPr lang="ru-RU" dirty="0" smtClean="0"/>
              <a:t> 3+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7.2.2. Доля научно-педагогических работников (в приведенных к целочисленным значениям ставок), имеющих образование, </a:t>
            </a:r>
            <a:r>
              <a:rPr lang="ru-RU" b="1" dirty="0" smtClean="0">
                <a:solidFill>
                  <a:srgbClr val="C00000"/>
                </a:solidFill>
              </a:rPr>
              <a:t>соответствующее профилю преподаваемой дисциплины </a:t>
            </a:r>
            <a:r>
              <a:rPr lang="ru-RU" dirty="0" smtClean="0"/>
              <a:t>(модуля), в общем числе научно-педагогических работников, реализующих программу </a:t>
            </a:r>
            <a:r>
              <a:rPr lang="ru-RU" dirty="0" err="1" smtClean="0"/>
              <a:t>бакалавриата</a:t>
            </a:r>
            <a:r>
              <a:rPr lang="ru-RU" dirty="0" smtClean="0"/>
              <a:t>, должна составлять не менее 70 процентов.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</a:t>
            </a:r>
            <a:r>
              <a:rPr lang="ru-RU" dirty="0" err="1" smtClean="0"/>
              <a:t>бакалавриат</a:t>
            </a:r>
            <a:r>
              <a:rPr lang="ru-RU" dirty="0" smtClean="0"/>
              <a:t> 3+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7.2.3. </a:t>
            </a:r>
            <a:r>
              <a:rPr lang="ru-RU" b="1" dirty="0" smtClean="0">
                <a:solidFill>
                  <a:srgbClr val="C00000"/>
                </a:solidFill>
              </a:rPr>
              <a:t>Доля научно-педагогических работников </a:t>
            </a:r>
            <a:r>
              <a:rPr lang="ru-RU" dirty="0" smtClean="0"/>
              <a:t>(в приведенных к целочисленным значениям ставок), </a:t>
            </a:r>
            <a:r>
              <a:rPr lang="ru-RU" b="1" dirty="0" smtClean="0">
                <a:solidFill>
                  <a:srgbClr val="C00000"/>
                </a:solidFill>
              </a:rPr>
              <a:t>имеющих ученую степень </a:t>
            </a:r>
            <a:r>
              <a:rPr lang="ru-RU" dirty="0" smtClean="0"/>
              <a:t>(в том числе ученую степень, присвоенную за рубежом и признаваемую в Российской Федерации) и (или) ученое звание (в том числе ученое звание, полученное за рубежом и признаваемое в Российской Федерации), в общем числе научно-педагогических работников, реализующих программу </a:t>
            </a:r>
            <a:r>
              <a:rPr lang="ru-RU" dirty="0" err="1" smtClean="0"/>
              <a:t>бакалавриата</a:t>
            </a:r>
            <a:r>
              <a:rPr lang="ru-RU" dirty="0" smtClean="0"/>
              <a:t>, должна составлять не менее 70 процентов.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</a:t>
            </a:r>
            <a:r>
              <a:rPr lang="ru-RU" dirty="0" err="1" smtClean="0"/>
              <a:t>бакалавриат</a:t>
            </a:r>
            <a:r>
              <a:rPr lang="ru-RU" dirty="0" smtClean="0"/>
              <a:t> 3+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7.2.4. </a:t>
            </a:r>
            <a:r>
              <a:rPr lang="ru-RU" b="1" dirty="0" smtClean="0">
                <a:solidFill>
                  <a:srgbClr val="C00000"/>
                </a:solidFill>
              </a:rPr>
              <a:t>Доля работников </a:t>
            </a:r>
            <a:r>
              <a:rPr lang="ru-RU" dirty="0" smtClean="0"/>
              <a:t>(в приведенных к целочисленным значениям ставок) </a:t>
            </a:r>
            <a:r>
              <a:rPr lang="ru-RU" b="1" dirty="0" smtClean="0">
                <a:solidFill>
                  <a:srgbClr val="C00000"/>
                </a:solidFill>
              </a:rPr>
              <a:t>из числа руководителей и работников организаций, деятельность которых связана с направленностью (профилем) реализуемой программы </a:t>
            </a:r>
            <a:r>
              <a:rPr lang="ru-RU" b="1" dirty="0" err="1" smtClean="0">
                <a:solidFill>
                  <a:srgbClr val="C00000"/>
                </a:solidFill>
              </a:rPr>
              <a:t>бакалавриата</a:t>
            </a:r>
            <a:r>
              <a:rPr lang="ru-RU" dirty="0" smtClean="0"/>
              <a:t> (имеющих стаж работы в данной профессиональной области не менее 3 лет) в общем числе работников, реализующих программу </a:t>
            </a:r>
            <a:r>
              <a:rPr lang="ru-RU" dirty="0" err="1" smtClean="0"/>
              <a:t>бакалавриата</a:t>
            </a:r>
            <a:r>
              <a:rPr lang="ru-RU" dirty="0" smtClean="0"/>
              <a:t>, должна составлять не менее 10 процентов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Магистратура 3+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7.1.5. Квалификация руководящих и </a:t>
            </a:r>
            <a:r>
              <a:rPr lang="ru-RU" b="1" dirty="0" smtClean="0">
                <a:solidFill>
                  <a:srgbClr val="FF0000"/>
                </a:solidFill>
              </a:rPr>
              <a:t>научно-педагогических работников организации </a:t>
            </a:r>
            <a:r>
              <a:rPr lang="ru-RU" dirty="0" smtClean="0"/>
              <a:t>должна соответствовать квалификационным характеристикам, установленным в Едином квалификационном справочнике должностей руководителей, специалистов и служащих, разделе "Квалификационные характеристики должностей руководителей и специалистов высшего профессионального и дополнительного профессионального образования", утвержденном приказом Министерства здравоохранения и социального развития Российской Федерации от 11 января 2011 г. N 1н (зарегистрирован Министерством юстиции Российской Федерации 23 марта 2011 г., регистрационный N 20237</a:t>
            </a:r>
            <a:r>
              <a:rPr lang="ru-RU" b="1" dirty="0" smtClean="0"/>
              <a:t>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Магистратура 3+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7.1.6. Доля </a:t>
            </a:r>
            <a:r>
              <a:rPr lang="ru-RU" b="1" dirty="0" smtClean="0">
                <a:solidFill>
                  <a:srgbClr val="C00000"/>
                </a:solidFill>
              </a:rPr>
              <a:t>штатных научно-педагогических работников </a:t>
            </a:r>
            <a:r>
              <a:rPr lang="ru-RU" dirty="0" smtClean="0"/>
              <a:t>(в приведенных к целочисленным значениям ставок) должна составлять не менее </a:t>
            </a:r>
            <a:r>
              <a:rPr lang="ru-RU" dirty="0" smtClean="0"/>
              <a:t>60 </a:t>
            </a:r>
            <a:r>
              <a:rPr lang="ru-RU" dirty="0" smtClean="0"/>
              <a:t>процентов от общего количества научно-педагогических работников организации.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Магистратура 3+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7.1.7 Среднегодовой число публикаций научно-педагогических работников организации за период реализации программы магистратуры в расчете на 100 </a:t>
            </a:r>
            <a:r>
              <a:rPr lang="ru-RU" dirty="0" smtClean="0"/>
              <a:t>научно-педагогических работников </a:t>
            </a:r>
            <a:r>
              <a:rPr lang="ru-RU" dirty="0" smtClean="0"/>
              <a:t>(в приведенных к целочисленным значениям ставок) должно составлять не менее 2 в журналах , индексируемых в базах данных </a:t>
            </a:r>
            <a:r>
              <a:rPr lang="en-US" dirty="0" smtClean="0"/>
              <a:t>Web of Science </a:t>
            </a:r>
            <a:r>
              <a:rPr lang="ru-RU" dirty="0" smtClean="0"/>
              <a:t>или</a:t>
            </a:r>
            <a:r>
              <a:rPr lang="en-US" dirty="0" smtClean="0"/>
              <a:t> Scopus</a:t>
            </a:r>
            <a:r>
              <a:rPr lang="ru-RU" dirty="0" smtClean="0"/>
              <a:t> и не менее 20 в журналах, индексируемых в Российском индексе цитирования 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Магистратура 3+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7.2.1. Реализация программы </a:t>
            </a:r>
            <a:r>
              <a:rPr lang="ru-RU" dirty="0" smtClean="0"/>
              <a:t>магистратуры обеспечивается </a:t>
            </a:r>
            <a:r>
              <a:rPr lang="ru-RU" b="1" dirty="0" smtClean="0">
                <a:solidFill>
                  <a:srgbClr val="C00000"/>
                </a:solidFill>
              </a:rPr>
              <a:t>руководящими</a:t>
            </a:r>
            <a:r>
              <a:rPr lang="ru-RU" dirty="0" smtClean="0"/>
              <a:t> </a:t>
            </a:r>
            <a:r>
              <a:rPr lang="ru-RU" dirty="0" smtClean="0"/>
              <a:t>И </a:t>
            </a:r>
            <a:r>
              <a:rPr lang="ru-RU" b="1" dirty="0" smtClean="0">
                <a:solidFill>
                  <a:srgbClr val="C00000"/>
                </a:solidFill>
              </a:rPr>
              <a:t>научно-педагогическими</a:t>
            </a:r>
            <a:r>
              <a:rPr lang="ru-RU" dirty="0" smtClean="0"/>
              <a:t> работниками организации, </a:t>
            </a:r>
            <a:r>
              <a:rPr lang="ru-RU" dirty="0" smtClean="0"/>
              <a:t>А ТАКЖЕ </a:t>
            </a:r>
            <a:r>
              <a:rPr lang="ru-RU" i="1" dirty="0" smtClean="0"/>
              <a:t>лицами</a:t>
            </a:r>
            <a:r>
              <a:rPr lang="ru-RU" i="1" dirty="0" smtClean="0"/>
              <a:t>, привлекаемыми к реализации программы </a:t>
            </a:r>
            <a:r>
              <a:rPr lang="ru-RU" i="1" dirty="0" smtClean="0"/>
              <a:t>магистратуры </a:t>
            </a:r>
            <a:r>
              <a:rPr lang="ru-RU" i="1" dirty="0" smtClean="0"/>
              <a:t>на условиях </a:t>
            </a:r>
            <a:r>
              <a:rPr lang="ru-RU" b="1" dirty="0" smtClean="0">
                <a:solidFill>
                  <a:srgbClr val="C00000"/>
                </a:solidFill>
              </a:rPr>
              <a:t>гражданско-правового договора.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Магистратура 3+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7.2.2. Доля научно-педагогических работников (в приведенных к целочисленным значениям ставок), имеющих образование, </a:t>
            </a:r>
            <a:r>
              <a:rPr lang="ru-RU" b="1" dirty="0" smtClean="0">
                <a:solidFill>
                  <a:srgbClr val="C00000"/>
                </a:solidFill>
              </a:rPr>
              <a:t>соответствующее профилю преподаваемой дисциплины </a:t>
            </a:r>
            <a:r>
              <a:rPr lang="ru-RU" dirty="0" smtClean="0"/>
              <a:t>(модуля), в общем числе научно-педагогических работников, реализующих программу </a:t>
            </a:r>
            <a:r>
              <a:rPr lang="ru-RU" dirty="0" smtClean="0"/>
              <a:t>магистратуры, </a:t>
            </a:r>
            <a:r>
              <a:rPr lang="ru-RU" dirty="0" smtClean="0"/>
              <a:t>должна составлять не менее </a:t>
            </a:r>
            <a:r>
              <a:rPr lang="ru-RU" dirty="0" smtClean="0"/>
              <a:t>60 </a:t>
            </a:r>
            <a:r>
              <a:rPr lang="ru-RU" dirty="0" smtClean="0"/>
              <a:t>процентов.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Магистратура 3+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7.2.3. </a:t>
            </a:r>
            <a:r>
              <a:rPr lang="ru-RU" b="1" dirty="0" smtClean="0">
                <a:solidFill>
                  <a:srgbClr val="C00000"/>
                </a:solidFill>
              </a:rPr>
              <a:t>Доля научно-педагогических работников </a:t>
            </a:r>
            <a:r>
              <a:rPr lang="ru-RU" dirty="0" smtClean="0"/>
              <a:t>(в приведенных к целочисленным значениям ставок), </a:t>
            </a:r>
            <a:r>
              <a:rPr lang="ru-RU" b="1" dirty="0" smtClean="0">
                <a:solidFill>
                  <a:srgbClr val="C00000"/>
                </a:solidFill>
              </a:rPr>
              <a:t>имеющих ученую степень </a:t>
            </a:r>
            <a:r>
              <a:rPr lang="ru-RU" dirty="0" smtClean="0"/>
              <a:t>(в том числе ученую степень, присвоенную за рубежом и признаваемую в Российской Федерации) и (или) ученое звание (в том числе ученое звание, полученное за рубежом и признаваемое в Российской Федерации), в общем числе научно-педагогических работников, реализующих программу </a:t>
            </a:r>
            <a:r>
              <a:rPr lang="ru-RU" dirty="0" smtClean="0"/>
              <a:t>магистратуры, </a:t>
            </a:r>
            <a:r>
              <a:rPr lang="ru-RU" dirty="0" smtClean="0"/>
              <a:t>должна </a:t>
            </a:r>
            <a:r>
              <a:rPr lang="ru-RU" dirty="0" smtClean="0"/>
              <a:t>быть </a:t>
            </a:r>
            <a:r>
              <a:rPr lang="ru-RU" dirty="0" smtClean="0"/>
              <a:t>не </a:t>
            </a:r>
            <a:r>
              <a:rPr lang="ru-RU" dirty="0" smtClean="0"/>
              <a:t>менее:</a:t>
            </a:r>
          </a:p>
          <a:p>
            <a:pPr>
              <a:buFontTx/>
              <a:buChar char="-"/>
            </a:pPr>
            <a:r>
              <a:rPr lang="ru-RU" dirty="0" smtClean="0"/>
              <a:t>70 процентов для программы академической магистратуры;</a:t>
            </a:r>
          </a:p>
          <a:p>
            <a:pPr>
              <a:buFontTx/>
              <a:buChar char="-"/>
            </a:pPr>
            <a:r>
              <a:rPr lang="ru-RU" dirty="0" smtClean="0"/>
              <a:t>60 процентов для прикладной магистратуры.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Руководствуемся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Единым квалификационным справочником </a:t>
            </a:r>
            <a:r>
              <a:rPr lang="ru-RU" dirty="0" smtClean="0"/>
              <a:t>должностей руководителей, специалистов и служащих, </a:t>
            </a:r>
            <a:r>
              <a:rPr lang="ru-RU" dirty="0" smtClean="0"/>
              <a:t> в разделе </a:t>
            </a:r>
            <a:r>
              <a:rPr lang="ru-RU" dirty="0" smtClean="0"/>
              <a:t>"Квалификационные характеристики должностей руководителей и специалистов высшего профессионального и дополнительного профессионального образования", утвержденном приказом Министерства здравоохранения и социального развития Российской Федерации от 11 января 2011 г. N 1н (зарегистрирован Министерством юстиции Российской Федерации 23 марта 2011 г., регистрационный N 20237</a:t>
            </a:r>
            <a:r>
              <a:rPr lang="ru-RU" b="1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Магистратура 3+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7.2.4. </a:t>
            </a:r>
            <a:r>
              <a:rPr lang="ru-RU" b="1" dirty="0" smtClean="0">
                <a:solidFill>
                  <a:srgbClr val="C00000"/>
                </a:solidFill>
              </a:rPr>
              <a:t>Доля работников </a:t>
            </a:r>
            <a:r>
              <a:rPr lang="ru-RU" dirty="0" smtClean="0"/>
              <a:t>(в приведенных к целочисленным значениям ставок) </a:t>
            </a:r>
            <a:r>
              <a:rPr lang="ru-RU" b="1" dirty="0" smtClean="0">
                <a:solidFill>
                  <a:srgbClr val="C00000"/>
                </a:solidFill>
              </a:rPr>
              <a:t>из числа руководителей и работников организаций, деятельность которых связана с направленностью (профилем) реализуемой программы </a:t>
            </a:r>
            <a:r>
              <a:rPr lang="ru-RU" b="1" dirty="0" err="1" smtClean="0">
                <a:solidFill>
                  <a:srgbClr val="C00000"/>
                </a:solidFill>
              </a:rPr>
              <a:t>бакалавриата</a:t>
            </a:r>
            <a:r>
              <a:rPr lang="ru-RU" dirty="0" smtClean="0"/>
              <a:t> (имеющих стаж работы в данной профессиональной области не менее 3 лет) в общем числе работников, реализующих программу </a:t>
            </a:r>
            <a:r>
              <a:rPr lang="ru-RU" dirty="0" smtClean="0"/>
              <a:t>магистратуры, </a:t>
            </a:r>
            <a:r>
              <a:rPr lang="ru-RU" dirty="0" smtClean="0"/>
              <a:t>должна </a:t>
            </a:r>
            <a:r>
              <a:rPr lang="ru-RU" dirty="0" smtClean="0"/>
              <a:t>быть </a:t>
            </a:r>
            <a:r>
              <a:rPr lang="ru-RU" dirty="0" smtClean="0"/>
              <a:t>не </a:t>
            </a:r>
            <a:r>
              <a:rPr lang="ru-RU" dirty="0" smtClean="0"/>
              <a:t>менее:</a:t>
            </a:r>
          </a:p>
          <a:p>
            <a:pPr>
              <a:buFontTx/>
              <a:buChar char="-"/>
            </a:pPr>
            <a:r>
              <a:rPr lang="ru-RU" dirty="0" smtClean="0"/>
              <a:t>20 процентов для программы академической магистратуры;</a:t>
            </a:r>
          </a:p>
          <a:p>
            <a:pPr>
              <a:buFontTx/>
              <a:buChar char="-"/>
            </a:pPr>
            <a:r>
              <a:rPr lang="ru-RU" dirty="0" smtClean="0"/>
              <a:t>15процентов </a:t>
            </a:r>
            <a:r>
              <a:rPr lang="ru-RU" dirty="0" smtClean="0"/>
              <a:t>для программы </a:t>
            </a:r>
            <a:r>
              <a:rPr lang="ru-RU" dirty="0" smtClean="0"/>
              <a:t>прикладной магистратуры</a:t>
            </a:r>
          </a:p>
          <a:p>
            <a:pPr>
              <a:buFontTx/>
              <a:buChar char="-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Магистратура 3+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7.2.5 </a:t>
            </a:r>
            <a:r>
              <a:rPr lang="ru-RU" dirty="0" smtClean="0"/>
              <a:t>Общее руководство научным содержанием программы магистратуры определенной направленности (профиля) должно осуществляться штатным научно-педагогическим работником организации, имеющим ученую степень…, осуществляющим самостоятельные научно – исследовательские (творческие)проекты (участвующим в  осуществлении таких проектов) по направлению подготовки, имеющим ежегодные публикации по результатам указанной </a:t>
            </a:r>
            <a:r>
              <a:rPr lang="ru-RU" dirty="0" smtClean="0"/>
              <a:t>научно – </a:t>
            </a:r>
            <a:r>
              <a:rPr lang="ru-RU" dirty="0" smtClean="0"/>
              <a:t>исследовательской </a:t>
            </a:r>
            <a:r>
              <a:rPr lang="ru-RU" dirty="0" smtClean="0"/>
              <a:t>(</a:t>
            </a:r>
            <a:r>
              <a:rPr lang="ru-RU" dirty="0" smtClean="0"/>
              <a:t>творческой)деятельности в ведущих отечественных и (или) зарубежных рецензируемых   научных журналах и изданиях, а также осуществляющим ежегодную апробацию результатов указанной </a:t>
            </a:r>
            <a:r>
              <a:rPr lang="ru-RU" dirty="0" smtClean="0"/>
              <a:t>научно – исследовательской (творческой)деятельности </a:t>
            </a:r>
            <a:r>
              <a:rPr lang="ru-RU" dirty="0" smtClean="0"/>
              <a:t>на национальных и международных конференциях.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251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СПЕЦИАЛИТЕТ ФГОС ВО 3+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</a:t>
            </a:r>
            <a:r>
              <a:rPr lang="ru-RU" dirty="0" err="1" smtClean="0"/>
              <a:t>специалитет</a:t>
            </a:r>
            <a:r>
              <a:rPr lang="ru-RU" dirty="0" smtClean="0"/>
              <a:t> 3+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7.1.5. Квалификация руководящих и </a:t>
            </a:r>
            <a:r>
              <a:rPr lang="ru-RU" b="1" dirty="0" smtClean="0">
                <a:solidFill>
                  <a:srgbClr val="FF0000"/>
                </a:solidFill>
              </a:rPr>
              <a:t>научно-педагогических работников организации </a:t>
            </a:r>
            <a:r>
              <a:rPr lang="ru-RU" dirty="0" smtClean="0"/>
              <a:t>должна </a:t>
            </a:r>
            <a:r>
              <a:rPr lang="ru-RU" dirty="0" smtClean="0"/>
              <a:t>соответствовать </a:t>
            </a:r>
            <a:r>
              <a:rPr lang="ru-RU" dirty="0" smtClean="0"/>
              <a:t>квалификационным </a:t>
            </a:r>
            <a:r>
              <a:rPr lang="ru-RU" dirty="0" smtClean="0"/>
              <a:t>характеристикам, установленным в Едином квалификационном справочнике должностей руководителей, специалистов и служащих, разделе "Квалификационные характеристики должностей руководителей и специалистов высшего профессионального и дополнительного профессионального образования", утвержденном приказом Министерства здравоохранения и социального развития Российской Федерации от 11 января 2011 г. N 1н (зарегистрирован Министерством юстиции Российской Федерации 23 марта 2011 г., регистрационный N 20237</a:t>
            </a:r>
            <a:r>
              <a:rPr lang="ru-RU" b="1" dirty="0" smtClean="0"/>
              <a:t>)</a:t>
            </a:r>
            <a:endParaRPr lang="ru-RU" b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</a:t>
            </a:r>
            <a:r>
              <a:rPr lang="ru-RU" dirty="0" err="1" smtClean="0"/>
              <a:t>специалитет</a:t>
            </a:r>
            <a:r>
              <a:rPr lang="ru-RU" dirty="0" smtClean="0"/>
              <a:t> 3+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7.1.6. Доля </a:t>
            </a:r>
            <a:r>
              <a:rPr lang="ru-RU" b="1" dirty="0" smtClean="0">
                <a:solidFill>
                  <a:srgbClr val="C00000"/>
                </a:solidFill>
              </a:rPr>
              <a:t>штатных научно-педагогических работников </a:t>
            </a:r>
            <a:r>
              <a:rPr lang="ru-RU" dirty="0" smtClean="0"/>
              <a:t>(в приведенных к целочисленным значениям ставок) должна составлять не менее 50 процентов от общего количества научно-педагогических работников организации.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</a:t>
            </a:r>
            <a:r>
              <a:rPr lang="ru-RU" dirty="0" err="1" smtClean="0"/>
              <a:t>специалитет</a:t>
            </a:r>
            <a:r>
              <a:rPr lang="ru-RU" dirty="0" smtClean="0"/>
              <a:t> 3+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7.2.1. Реализация программы магистратуры обеспечивается </a:t>
            </a:r>
            <a:r>
              <a:rPr lang="ru-RU" b="1" dirty="0" smtClean="0">
                <a:solidFill>
                  <a:srgbClr val="C00000"/>
                </a:solidFill>
              </a:rPr>
              <a:t>руководящими</a:t>
            </a:r>
            <a:r>
              <a:rPr lang="ru-RU" dirty="0" smtClean="0"/>
              <a:t> И </a:t>
            </a:r>
            <a:r>
              <a:rPr lang="ru-RU" b="1" dirty="0" smtClean="0">
                <a:solidFill>
                  <a:srgbClr val="C00000"/>
                </a:solidFill>
              </a:rPr>
              <a:t>научно-педагогическими</a:t>
            </a:r>
            <a:r>
              <a:rPr lang="ru-RU" dirty="0" smtClean="0"/>
              <a:t> работниками организации, А ТАКЖЕ </a:t>
            </a:r>
            <a:r>
              <a:rPr lang="ru-RU" i="1" dirty="0" smtClean="0"/>
              <a:t>лицами, привлекаемыми к реализации программы </a:t>
            </a:r>
            <a:r>
              <a:rPr lang="ru-RU" i="1" dirty="0" err="1" smtClean="0"/>
              <a:t>специалитета</a:t>
            </a:r>
            <a:r>
              <a:rPr lang="ru-RU" i="1" dirty="0" smtClean="0"/>
              <a:t> </a:t>
            </a:r>
            <a:r>
              <a:rPr lang="ru-RU" i="1" dirty="0" smtClean="0"/>
              <a:t>на условиях </a:t>
            </a:r>
            <a:r>
              <a:rPr lang="ru-RU" b="1" dirty="0" smtClean="0">
                <a:solidFill>
                  <a:srgbClr val="C00000"/>
                </a:solidFill>
              </a:rPr>
              <a:t>гражданско-правового договора.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</a:t>
            </a:r>
            <a:r>
              <a:rPr lang="ru-RU" dirty="0" err="1" smtClean="0"/>
              <a:t>специалитет</a:t>
            </a:r>
            <a:r>
              <a:rPr lang="ru-RU" dirty="0" smtClean="0"/>
              <a:t> 3+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7.2.2. Доля научно-педагогических работников (в приведенных к целочисленным значениям ставок), имеющих образование, </a:t>
            </a:r>
            <a:r>
              <a:rPr lang="ru-RU" b="1" dirty="0" smtClean="0">
                <a:solidFill>
                  <a:srgbClr val="C00000"/>
                </a:solidFill>
              </a:rPr>
              <a:t>соответствующее профилю преподаваемой дисциплины </a:t>
            </a:r>
            <a:r>
              <a:rPr lang="ru-RU" dirty="0" smtClean="0"/>
              <a:t>(модуля), в общем числе научно-педагогических работников, реализующих программу </a:t>
            </a:r>
            <a:r>
              <a:rPr lang="ru-RU" dirty="0" err="1" smtClean="0"/>
              <a:t>специалитета</a:t>
            </a:r>
            <a:r>
              <a:rPr lang="ru-RU" dirty="0" smtClean="0"/>
              <a:t>, </a:t>
            </a:r>
            <a:r>
              <a:rPr lang="ru-RU" dirty="0" smtClean="0"/>
              <a:t>должна составлять не менее 60 процентов.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</a:t>
            </a:r>
            <a:r>
              <a:rPr lang="ru-RU" dirty="0" err="1" smtClean="0"/>
              <a:t>специалитет</a:t>
            </a:r>
            <a:r>
              <a:rPr lang="ru-RU" dirty="0" smtClean="0"/>
              <a:t> 3+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7.2.3. </a:t>
            </a:r>
            <a:r>
              <a:rPr lang="ru-RU" b="1" dirty="0" smtClean="0">
                <a:solidFill>
                  <a:srgbClr val="C00000"/>
                </a:solidFill>
              </a:rPr>
              <a:t>Доля научно-педагогических работников </a:t>
            </a:r>
            <a:r>
              <a:rPr lang="ru-RU" dirty="0" smtClean="0"/>
              <a:t>(в приведенных к целочисленным значениям ставок), </a:t>
            </a:r>
            <a:r>
              <a:rPr lang="ru-RU" b="1" dirty="0" smtClean="0">
                <a:solidFill>
                  <a:srgbClr val="C00000"/>
                </a:solidFill>
              </a:rPr>
              <a:t>имеющих ученую степень </a:t>
            </a:r>
            <a:r>
              <a:rPr lang="ru-RU" dirty="0" smtClean="0"/>
              <a:t>(в том числе ученую степень, присвоенную за рубежом и признаваемую в Российской Федерации) и (или) ученое звание (в том числе ученое звание, полученное за рубежом и признаваемое в Российской Федерации), в общем числе научно-педагогических работников, реализующих программу </a:t>
            </a:r>
            <a:r>
              <a:rPr lang="ru-RU" dirty="0" err="1" smtClean="0"/>
              <a:t>специалитета</a:t>
            </a:r>
            <a:r>
              <a:rPr lang="ru-RU" dirty="0" smtClean="0"/>
              <a:t>,</a:t>
            </a:r>
            <a:r>
              <a:rPr lang="ru-RU" dirty="0" smtClean="0"/>
              <a:t> </a:t>
            </a:r>
            <a:r>
              <a:rPr lang="ru-RU" dirty="0" smtClean="0"/>
              <a:t>должна быть не </a:t>
            </a:r>
            <a:r>
              <a:rPr lang="ru-RU" dirty="0" smtClean="0"/>
              <a:t>менее 60 процентов.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</a:t>
            </a:r>
            <a:r>
              <a:rPr lang="ru-RU" dirty="0" err="1" smtClean="0"/>
              <a:t>специалитет</a:t>
            </a:r>
            <a:r>
              <a:rPr lang="ru-RU" dirty="0" smtClean="0"/>
              <a:t> 3+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7.2.4. </a:t>
            </a:r>
            <a:r>
              <a:rPr lang="ru-RU" b="1" dirty="0" smtClean="0">
                <a:solidFill>
                  <a:srgbClr val="C00000"/>
                </a:solidFill>
              </a:rPr>
              <a:t>Доля работников </a:t>
            </a:r>
            <a:r>
              <a:rPr lang="ru-RU" dirty="0" smtClean="0"/>
              <a:t>(в приведенных к целочисленным значениям ставок) </a:t>
            </a:r>
            <a:r>
              <a:rPr lang="ru-RU" b="1" dirty="0" smtClean="0">
                <a:solidFill>
                  <a:srgbClr val="C00000"/>
                </a:solidFill>
              </a:rPr>
              <a:t>из числа руководителей и работников организаций, деятельность которых связана с направленностью (профилем) реализуемой программы </a:t>
            </a:r>
            <a:r>
              <a:rPr lang="ru-RU" b="1" dirty="0" err="1" smtClean="0">
                <a:solidFill>
                  <a:srgbClr val="C00000"/>
                </a:solidFill>
              </a:rPr>
              <a:t>специалитета</a:t>
            </a:r>
            <a:r>
              <a:rPr lang="ru-RU" dirty="0" smtClean="0"/>
              <a:t> </a:t>
            </a:r>
            <a:r>
              <a:rPr lang="ru-RU" dirty="0" smtClean="0"/>
              <a:t>(имеющих стаж работы в данной профессиональной области не менее 3 лет) в общем числе работников, реализующих программу </a:t>
            </a:r>
            <a:r>
              <a:rPr lang="ru-RU" dirty="0" err="1" smtClean="0"/>
              <a:t>специалитета</a:t>
            </a:r>
            <a:r>
              <a:rPr lang="ru-RU" dirty="0" smtClean="0"/>
              <a:t>, </a:t>
            </a:r>
            <a:r>
              <a:rPr lang="ru-RU" dirty="0" smtClean="0"/>
              <a:t>должна быть не </a:t>
            </a:r>
            <a:r>
              <a:rPr lang="ru-RU" dirty="0" smtClean="0"/>
              <a:t>менее 5 процентов.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</a:t>
            </a:r>
            <a:r>
              <a:rPr lang="ru-RU" dirty="0" err="1" smtClean="0"/>
              <a:t>специалитет</a:t>
            </a:r>
            <a:r>
              <a:rPr lang="ru-RU" dirty="0" smtClean="0"/>
              <a:t> 3+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7.2.5. До 10 процентов от общего числа преподавателей, имеющих ученую степень и (или) ученое звание, может быть заменено преподавателями, имеющими стаж работы по данному направлению в должностях руководителей или ведущих специалистов более 10 последних лет.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Ассистент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Должностные </a:t>
            </a:r>
            <a:r>
              <a:rPr lang="ru-RU" b="1" dirty="0" smtClean="0">
                <a:solidFill>
                  <a:srgbClr val="C00000"/>
                </a:solidFill>
              </a:rPr>
              <a:t>обязанности. </a:t>
            </a:r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dirty="0" smtClean="0"/>
              <a:t>Организует </a:t>
            </a:r>
            <a:r>
              <a:rPr lang="ru-RU" dirty="0" smtClean="0"/>
              <a:t>и осуществляет учебную и учебно-методическую работу по преподаваемой дисциплине </a:t>
            </a:r>
            <a:r>
              <a:rPr lang="ru-RU" i="1" dirty="0" smtClean="0"/>
              <a:t>или отдельным видам учебных занятий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C00000"/>
                </a:solidFill>
              </a:rPr>
              <a:t>за исключением чтения лекций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Участвует </a:t>
            </a:r>
            <a:r>
              <a:rPr lang="ru-RU" dirty="0" smtClean="0"/>
              <a:t>в научно-исследовательской работе кафедры, иного подразделения образовательного учреждения. </a:t>
            </a:r>
            <a:endParaRPr lang="ru-RU" dirty="0" smtClean="0"/>
          </a:p>
          <a:p>
            <a:r>
              <a:rPr lang="ru-RU" dirty="0" smtClean="0"/>
              <a:t>Под </a:t>
            </a:r>
            <a:r>
              <a:rPr lang="ru-RU" dirty="0" smtClean="0"/>
              <a:t>руководством профессора, доцента или старшего преподавателя (куратора дисциплины) принимает участие в разработке методических пособий, лабораторных работ, практических занятий, семинаров. </a:t>
            </a:r>
            <a:endParaRPr lang="ru-RU" dirty="0" smtClean="0"/>
          </a:p>
          <a:p>
            <a:r>
              <a:rPr lang="ru-RU" dirty="0" smtClean="0"/>
              <a:t>Организует </a:t>
            </a:r>
            <a:r>
              <a:rPr lang="ru-RU" dirty="0" smtClean="0"/>
              <a:t>и планирует методическое и техническое обеспечение учебных занятий. </a:t>
            </a:r>
            <a:endParaRPr lang="ru-RU" dirty="0" smtClean="0"/>
          </a:p>
          <a:p>
            <a:r>
              <a:rPr lang="ru-RU" dirty="0" smtClean="0"/>
              <a:t>Принимает </a:t>
            </a:r>
            <a:r>
              <a:rPr lang="ru-RU" dirty="0" smtClean="0"/>
              <a:t>участие в воспитательной работе с обучающимися (студентами, слушателями), в организации их научно-исследовательской работы, в профессиональной ориентации школьников, в разработке и осуществлении мероприятий по укреплению, развитию, обеспечению и совершенствованию материально-технической базы учебного процесса, обеспечению учебных подразделений и лабораторий оборудованием. </a:t>
            </a:r>
            <a:endParaRPr lang="ru-RU" dirty="0" smtClean="0"/>
          </a:p>
          <a:p>
            <a:r>
              <a:rPr lang="ru-RU" dirty="0" smtClean="0"/>
              <a:t>Контролирует </a:t>
            </a:r>
            <a:r>
              <a:rPr lang="ru-RU" dirty="0" smtClean="0"/>
              <a:t>и проверяет выполнение обучающимися (студентами, слушателями) домашних заданий. </a:t>
            </a:r>
            <a:endParaRPr lang="ru-RU" dirty="0" smtClean="0"/>
          </a:p>
          <a:p>
            <a:r>
              <a:rPr lang="ru-RU" dirty="0" smtClean="0"/>
              <a:t>Контролирует </a:t>
            </a:r>
            <a:r>
              <a:rPr lang="ru-RU" dirty="0" smtClean="0"/>
              <a:t>соблюдение обучающимися (студентами, слушателями) правил по охране труда и пожарной безопасности при проведении учебных занятий, выполнении лабораторных работ и практических занятий. </a:t>
            </a:r>
            <a:endParaRPr lang="ru-RU" dirty="0" smtClean="0"/>
          </a:p>
          <a:p>
            <a:r>
              <a:rPr lang="ru-RU" dirty="0" smtClean="0"/>
              <a:t>Участвует </a:t>
            </a:r>
            <a:r>
              <a:rPr lang="ru-RU" dirty="0" smtClean="0"/>
              <a:t>в организуемых в рамках тематики направлений исследований кафедры семинарах, совещаниях и конференциях, иных мероприятиях образовательного учреждения.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rmAutofit/>
          </a:bodyPr>
          <a:lstStyle/>
          <a:p>
            <a:r>
              <a:rPr lang="ru-RU" sz="8800" b="1" dirty="0" smtClean="0">
                <a:solidFill>
                  <a:srgbClr val="C00000"/>
                </a:solidFill>
              </a:rPr>
              <a:t>ФГОС ВО 3++</a:t>
            </a:r>
            <a:endParaRPr lang="ru-RU" sz="8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</a:t>
            </a:r>
            <a:r>
              <a:rPr lang="ru-RU" dirty="0" err="1" smtClean="0"/>
              <a:t>бакалавриат</a:t>
            </a:r>
            <a:r>
              <a:rPr lang="ru-RU" dirty="0" smtClean="0"/>
              <a:t> 3</a:t>
            </a:r>
            <a:r>
              <a:rPr lang="ru-RU" dirty="0" smtClean="0"/>
              <a:t>++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4.4.1. Реализация программы </a:t>
            </a:r>
            <a:r>
              <a:rPr lang="ru-RU" dirty="0" err="1" smtClean="0"/>
              <a:t>бакалавриата</a:t>
            </a:r>
            <a:r>
              <a:rPr lang="ru-RU" dirty="0" smtClean="0"/>
              <a:t> обеспечивается педагогическими работниками Организации, а также лицами, привлекаемых к реализации программы </a:t>
            </a:r>
            <a:r>
              <a:rPr lang="ru-RU" dirty="0" err="1" smtClean="0"/>
              <a:t>бакалавриата</a:t>
            </a:r>
            <a:r>
              <a:rPr lang="ru-RU" dirty="0" smtClean="0"/>
              <a:t> на иных условиях.</a:t>
            </a: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</a:t>
            </a:r>
            <a:r>
              <a:rPr lang="ru-RU" dirty="0" err="1" smtClean="0"/>
              <a:t>бакалавриат</a:t>
            </a:r>
            <a:r>
              <a:rPr lang="ru-RU" dirty="0" smtClean="0"/>
              <a:t> 3++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4.4.2 </a:t>
            </a:r>
            <a:r>
              <a:rPr lang="ru-RU" dirty="0" smtClean="0"/>
              <a:t>Квалификация </a:t>
            </a:r>
            <a:r>
              <a:rPr lang="ru-RU" b="1" dirty="0" smtClean="0">
                <a:solidFill>
                  <a:srgbClr val="FF0000"/>
                </a:solidFill>
              </a:rPr>
              <a:t>педагогических </a:t>
            </a:r>
            <a:r>
              <a:rPr lang="ru-RU" b="1" dirty="0" smtClean="0">
                <a:solidFill>
                  <a:srgbClr val="FF0000"/>
                </a:solidFill>
              </a:rPr>
              <a:t>работников </a:t>
            </a:r>
            <a:r>
              <a:rPr lang="ru-RU" b="1" dirty="0" smtClean="0">
                <a:solidFill>
                  <a:srgbClr val="FF0000"/>
                </a:solidFill>
              </a:rPr>
              <a:t>Организации </a:t>
            </a:r>
            <a:r>
              <a:rPr lang="ru-RU" dirty="0" smtClean="0"/>
              <a:t>должна </a:t>
            </a:r>
            <a:r>
              <a:rPr lang="ru-RU" dirty="0" smtClean="0"/>
              <a:t>отвечать квалификационным требованиям, указанным квалификационных справочниках и (или) профессиональных стандартах (при наличии)</a:t>
            </a: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</a:t>
            </a:r>
            <a:r>
              <a:rPr lang="ru-RU" dirty="0" err="1" smtClean="0"/>
              <a:t>бакалавриат</a:t>
            </a:r>
            <a:r>
              <a:rPr lang="ru-RU" dirty="0" smtClean="0"/>
              <a:t> 3++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4.4.3 Не менее </a:t>
            </a:r>
            <a:r>
              <a:rPr lang="ru-RU" i="1" dirty="0" smtClean="0">
                <a:solidFill>
                  <a:srgbClr val="C00000"/>
                </a:solidFill>
              </a:rPr>
              <a:t>70%( в каждом ФГОС свой показатель)</a:t>
            </a:r>
            <a:r>
              <a:rPr lang="ru-RU" dirty="0" smtClean="0"/>
              <a:t> численности педагогических </a:t>
            </a:r>
            <a:r>
              <a:rPr lang="ru-RU" dirty="0" smtClean="0"/>
              <a:t>работников </a:t>
            </a:r>
            <a:r>
              <a:rPr lang="ru-RU" dirty="0" smtClean="0"/>
              <a:t>Организации, участвующих в реализации программы </a:t>
            </a:r>
            <a:r>
              <a:rPr lang="ru-RU" dirty="0" err="1" smtClean="0"/>
              <a:t>бакалавриата</a:t>
            </a:r>
            <a:r>
              <a:rPr lang="ru-RU" dirty="0" smtClean="0"/>
              <a:t>, и лиц, привлекаемых к реализации программы </a:t>
            </a:r>
            <a:r>
              <a:rPr lang="ru-RU" dirty="0" err="1" smtClean="0"/>
              <a:t>бакалавриата</a:t>
            </a:r>
            <a:r>
              <a:rPr lang="ru-RU" dirty="0" smtClean="0"/>
              <a:t> на иных условиях (исходя из количества замещаемых ставок, приведенного к целочисленным значениям), должны вести научную, </a:t>
            </a:r>
            <a:r>
              <a:rPr lang="ru-RU" dirty="0" err="1" smtClean="0"/>
              <a:t>учебно</a:t>
            </a:r>
            <a:r>
              <a:rPr lang="ru-RU" dirty="0" smtClean="0"/>
              <a:t> – методическую и (или) практическую работу, соответствующую профилю преподаваемой дисциплины (модуля)</a:t>
            </a:r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</a:t>
            </a:r>
            <a:r>
              <a:rPr lang="ru-RU" dirty="0" err="1" smtClean="0"/>
              <a:t>бакалавриат</a:t>
            </a:r>
            <a:r>
              <a:rPr lang="ru-RU" dirty="0" smtClean="0"/>
              <a:t> 3++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4.4.4 Не менее 5% </a:t>
            </a:r>
            <a:r>
              <a:rPr lang="ru-RU" i="1" dirty="0" smtClean="0">
                <a:solidFill>
                  <a:srgbClr val="C00000"/>
                </a:solidFill>
              </a:rPr>
              <a:t>%( в каждом ФГОС свой показатель)</a:t>
            </a:r>
            <a:r>
              <a:rPr lang="ru-RU" dirty="0" smtClean="0"/>
              <a:t> </a:t>
            </a:r>
            <a:r>
              <a:rPr lang="ru-RU" dirty="0" smtClean="0"/>
              <a:t>численности </a:t>
            </a:r>
            <a:r>
              <a:rPr lang="ru-RU" dirty="0" smtClean="0"/>
              <a:t>педагогических работников Организации, участвующих в реализации программы </a:t>
            </a:r>
            <a:r>
              <a:rPr lang="ru-RU" dirty="0" err="1" smtClean="0"/>
              <a:t>бакалавриата</a:t>
            </a:r>
            <a:r>
              <a:rPr lang="ru-RU" dirty="0" smtClean="0"/>
              <a:t>, и </a:t>
            </a:r>
            <a:r>
              <a:rPr lang="ru-RU" dirty="0" smtClean="0"/>
              <a:t>лиц, </a:t>
            </a:r>
            <a:r>
              <a:rPr lang="ru-RU" dirty="0" smtClean="0"/>
              <a:t>привлекаемых к реализации программы </a:t>
            </a:r>
            <a:r>
              <a:rPr lang="ru-RU" dirty="0" err="1" smtClean="0"/>
              <a:t>бакалавриата</a:t>
            </a:r>
            <a:r>
              <a:rPr lang="ru-RU" dirty="0" smtClean="0"/>
              <a:t> на иных условиях (исходя из количества замещаемых ставок, приведенного к целочисленным значениям), должны </a:t>
            </a:r>
            <a:r>
              <a:rPr lang="ru-RU" dirty="0" smtClean="0"/>
              <a:t>являться руководителями и (или) работниками </a:t>
            </a:r>
            <a:r>
              <a:rPr lang="ru-RU" b="1" dirty="0" smtClean="0"/>
              <a:t>ИНЫХ </a:t>
            </a:r>
            <a:r>
              <a:rPr lang="ru-RU" dirty="0" smtClean="0"/>
              <a:t>организаций, осуществляющих трудовую деятельность в профессиональной сфере, соответствующей профессиональной деятельности к которой готовятся выпускники (иметь стаж в данной профессиональной сфере </a:t>
            </a:r>
            <a:r>
              <a:rPr lang="ru-RU" b="1" dirty="0" smtClean="0"/>
              <a:t>не менее 3 лет)</a:t>
            </a:r>
            <a:endParaRPr lang="ru-RU" b="1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</a:t>
            </a:r>
            <a:r>
              <a:rPr lang="ru-RU" dirty="0" err="1" smtClean="0"/>
              <a:t>бакалавриат</a:t>
            </a:r>
            <a:r>
              <a:rPr lang="ru-RU" dirty="0" smtClean="0"/>
              <a:t> 3++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4.4.5. </a:t>
            </a:r>
            <a:r>
              <a:rPr lang="ru-RU" dirty="0" smtClean="0"/>
              <a:t>Не менее 65% </a:t>
            </a:r>
            <a:r>
              <a:rPr lang="ru-RU" dirty="0" smtClean="0"/>
              <a:t>численности педагогических работников Организации, участвующих в реализации программы </a:t>
            </a:r>
            <a:r>
              <a:rPr lang="ru-RU" dirty="0" err="1" smtClean="0"/>
              <a:t>бакалавриата</a:t>
            </a:r>
            <a:r>
              <a:rPr lang="ru-RU" dirty="0" smtClean="0"/>
              <a:t>, и лиц, привлекаемых к реализации программы </a:t>
            </a:r>
            <a:r>
              <a:rPr lang="ru-RU" dirty="0" err="1" smtClean="0"/>
              <a:t>бакалавриата</a:t>
            </a:r>
            <a:r>
              <a:rPr lang="ru-RU" dirty="0" smtClean="0"/>
              <a:t> на иных условиях (исходя из количества замещаемых ставок, приведенного к целочисленным значениям), должны </a:t>
            </a:r>
            <a:r>
              <a:rPr lang="ru-RU" dirty="0" smtClean="0"/>
              <a:t>иметь ученую степень </a:t>
            </a:r>
            <a:r>
              <a:rPr lang="ru-RU" dirty="0" smtClean="0"/>
              <a:t>(в том числе ученую степень, </a:t>
            </a:r>
            <a:r>
              <a:rPr lang="ru-RU" dirty="0" smtClean="0"/>
              <a:t>полученную в иностранном государстве и </a:t>
            </a:r>
            <a:r>
              <a:rPr lang="ru-RU" dirty="0" smtClean="0"/>
              <a:t>признаваемую в Российской Федерации) и (или) ученое звание (в том числе ученое звание, </a:t>
            </a:r>
            <a:r>
              <a:rPr lang="ru-RU" dirty="0" smtClean="0"/>
              <a:t>полученное </a:t>
            </a:r>
            <a:r>
              <a:rPr lang="ru-RU" dirty="0" smtClean="0"/>
              <a:t>в иностранном государстве </a:t>
            </a:r>
            <a:r>
              <a:rPr lang="ru-RU" dirty="0" smtClean="0"/>
              <a:t>и признаваемое </a:t>
            </a:r>
            <a:r>
              <a:rPr lang="ru-RU" dirty="0" smtClean="0"/>
              <a:t>в Российской Федерации</a:t>
            </a:r>
            <a:r>
              <a:rPr lang="ru-RU" dirty="0" smtClean="0"/>
              <a:t>). </a:t>
            </a:r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58418"/>
          </a:xfrm>
        </p:spPr>
        <p:txBody>
          <a:bodyPr/>
          <a:lstStyle/>
          <a:p>
            <a:r>
              <a:rPr lang="ru-RU" dirty="0" smtClean="0"/>
              <a:t>МАГИСТРАТУРА ФГОС ВО 3++</a:t>
            </a:r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</a:t>
            </a:r>
            <a:r>
              <a:rPr lang="ru-RU" dirty="0" smtClean="0"/>
              <a:t>магистратура </a:t>
            </a:r>
            <a:r>
              <a:rPr lang="ru-RU" dirty="0" smtClean="0"/>
              <a:t>3</a:t>
            </a:r>
            <a:r>
              <a:rPr lang="ru-RU" dirty="0" smtClean="0"/>
              <a:t>++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4.4.1. Реализация программы магистратуры обеспечивается педагогическими работниками Организации, а также лицами, привлекаемых к реализации программы </a:t>
            </a:r>
            <a:r>
              <a:rPr lang="ru-RU" dirty="0" smtClean="0"/>
              <a:t>магистратуры</a:t>
            </a:r>
            <a:r>
              <a:rPr lang="ru-RU" dirty="0" smtClean="0"/>
              <a:t> на иных условиях.</a:t>
            </a:r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</a:t>
            </a:r>
            <a:r>
              <a:rPr lang="ru-RU" dirty="0" smtClean="0"/>
              <a:t>магистратура </a:t>
            </a:r>
            <a:r>
              <a:rPr lang="ru-RU" dirty="0" smtClean="0"/>
              <a:t>3</a:t>
            </a:r>
            <a:r>
              <a:rPr lang="ru-RU" dirty="0" smtClean="0"/>
              <a:t>++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4.4.2 </a:t>
            </a:r>
            <a:r>
              <a:rPr lang="ru-RU" dirty="0" smtClean="0"/>
              <a:t>Квалификация </a:t>
            </a:r>
            <a:r>
              <a:rPr lang="ru-RU" b="1" dirty="0" smtClean="0">
                <a:solidFill>
                  <a:srgbClr val="FF0000"/>
                </a:solidFill>
              </a:rPr>
              <a:t>педагогических работников Организации </a:t>
            </a:r>
            <a:r>
              <a:rPr lang="ru-RU" dirty="0" smtClean="0"/>
              <a:t>должна отвечать квалификационным требованиям, указанным квалификационных справочниках и (или) профессиональных стандартах (при наличии)</a:t>
            </a:r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</a:t>
            </a:r>
            <a:r>
              <a:rPr lang="ru-RU" dirty="0" smtClean="0"/>
              <a:t>магистратура </a:t>
            </a:r>
            <a:r>
              <a:rPr lang="ru-RU" dirty="0" smtClean="0"/>
              <a:t>3</a:t>
            </a:r>
            <a:r>
              <a:rPr lang="ru-RU" dirty="0" smtClean="0"/>
              <a:t>++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4.4.3 </a:t>
            </a:r>
            <a:r>
              <a:rPr lang="ru-RU" dirty="0" smtClean="0"/>
              <a:t>Не менее </a:t>
            </a:r>
            <a:r>
              <a:rPr lang="ru-RU" i="1" dirty="0" smtClean="0">
                <a:solidFill>
                  <a:srgbClr val="C00000"/>
                </a:solidFill>
              </a:rPr>
              <a:t>70%( в каждом ФГОС свой показатель)</a:t>
            </a:r>
            <a:r>
              <a:rPr lang="ru-RU" dirty="0" smtClean="0"/>
              <a:t> численности педагогических работников Организации, участвующих в реализации программы </a:t>
            </a:r>
            <a:r>
              <a:rPr lang="ru-RU" dirty="0" smtClean="0"/>
              <a:t>магистратуры, </a:t>
            </a:r>
            <a:r>
              <a:rPr lang="ru-RU" dirty="0" smtClean="0"/>
              <a:t>и лиц, привлекаемых к реализации программы </a:t>
            </a:r>
            <a:r>
              <a:rPr lang="ru-RU" dirty="0" smtClean="0"/>
              <a:t>магистратуры </a:t>
            </a:r>
            <a:r>
              <a:rPr lang="ru-RU" dirty="0" smtClean="0"/>
              <a:t>на иных условиях (исходя из количества замещаемых ставок, приведенного к целочисленным значениям), должны вести научную, </a:t>
            </a:r>
            <a:r>
              <a:rPr lang="ru-RU" dirty="0" err="1" smtClean="0"/>
              <a:t>учебно</a:t>
            </a:r>
            <a:r>
              <a:rPr lang="ru-RU" dirty="0" smtClean="0"/>
              <a:t> – методическую и (или) практическую работу, соответствующую профилю преподаваемой дисциплины (модуля)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Преподаватель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Должностные </a:t>
            </a:r>
            <a:r>
              <a:rPr lang="ru-RU" dirty="0" smtClean="0">
                <a:solidFill>
                  <a:srgbClr val="C00000"/>
                </a:solidFill>
              </a:rPr>
              <a:t>обязанности. 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smtClean="0"/>
              <a:t>Организует </a:t>
            </a:r>
            <a:r>
              <a:rPr lang="ru-RU" dirty="0" smtClean="0"/>
              <a:t>и проводит учебную и учебно-методическую работу </a:t>
            </a:r>
            <a:r>
              <a:rPr lang="ru-RU" i="1" dirty="0" smtClean="0"/>
              <a:t>по всем видам учебных занятий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C00000"/>
                </a:solidFill>
              </a:rPr>
              <a:t>за исключением чтения лекций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Участвует </a:t>
            </a:r>
            <a:r>
              <a:rPr lang="ru-RU" dirty="0" smtClean="0"/>
              <a:t>в научно-исследовательской работе кафедры, иного подразделения образовательного учреждения. </a:t>
            </a:r>
            <a:endParaRPr lang="ru-RU" dirty="0" smtClean="0"/>
          </a:p>
          <a:p>
            <a:r>
              <a:rPr lang="ru-RU" dirty="0" smtClean="0"/>
              <a:t>Обеспечивает </a:t>
            </a:r>
            <a:r>
              <a:rPr lang="ru-RU" dirty="0" smtClean="0"/>
              <a:t>выполнение учебных планов и программ. </a:t>
            </a:r>
            <a:endParaRPr lang="ru-RU" dirty="0" smtClean="0"/>
          </a:p>
          <a:p>
            <a:r>
              <a:rPr lang="ru-RU" dirty="0" smtClean="0"/>
              <a:t>Под </a:t>
            </a:r>
            <a:r>
              <a:rPr lang="ru-RU" dirty="0" smtClean="0"/>
              <a:t>руководством профессора, доцента или старшего преподавателя разрабатывает или принимает участие в разработке методических пособий по видам проводимых занятий и учебной работы, организует и планирует методическое и техническое обеспечение учебных занятий. </a:t>
            </a:r>
            <a:endParaRPr lang="ru-RU" dirty="0" smtClean="0"/>
          </a:p>
          <a:p>
            <a:r>
              <a:rPr lang="ru-RU" dirty="0" smtClean="0"/>
              <a:t>Создает </a:t>
            </a:r>
            <a:r>
              <a:rPr lang="ru-RU" dirty="0" smtClean="0"/>
              <a:t>условия для формирования у обучающихся (студентов, слушателей) основных составляющих компетентности, обеспечивающей успешность будущей профессиональной деятельности выпускников. </a:t>
            </a:r>
            <a:endParaRPr lang="ru-RU" dirty="0" smtClean="0"/>
          </a:p>
          <a:p>
            <a:r>
              <a:rPr lang="ru-RU" dirty="0" smtClean="0"/>
              <a:t>Принимает </a:t>
            </a:r>
            <a:r>
              <a:rPr lang="ru-RU" dirty="0" smtClean="0"/>
              <a:t>участие в воспитательной работе с обучающимися (студентами, слушателями), в организации их научно-исследовательской работы, в профессиональной ориентации школьников, в разработке и осуществлении мероприятий по укреплению, развитию, обеспечению и совершенствованию материально-технической базы учебного процесса, обеспечению учебных подразделений и лабораторий оборудованием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Контролирует и проверяет выполнение обучающимися (студентами, слушателями) домашних заданий. </a:t>
            </a:r>
            <a:endParaRPr lang="ru-RU" dirty="0" smtClean="0"/>
          </a:p>
          <a:p>
            <a:r>
              <a:rPr lang="ru-RU" dirty="0" smtClean="0"/>
              <a:t>Контролирует </a:t>
            </a:r>
            <a:r>
              <a:rPr lang="ru-RU" dirty="0" smtClean="0"/>
              <a:t>соблюдение обучающимися (студентами, слушателями) правил по охране труда и пожарной безопасности при проведении учебных занятий, выполнении лабораторных работ и практических занятий. </a:t>
            </a:r>
            <a:endParaRPr lang="ru-RU" dirty="0" smtClean="0"/>
          </a:p>
          <a:p>
            <a:r>
              <a:rPr lang="ru-RU" dirty="0" smtClean="0"/>
              <a:t>Участвует </a:t>
            </a:r>
            <a:r>
              <a:rPr lang="ru-RU" dirty="0" smtClean="0"/>
              <a:t>в организуемых в рамках тематики направлений исследований кафедры семинарах, совещаниях и конференциях, иных мероприятиях образовательного учреждения.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магистратура 3++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4.4.4 Не менее 5% </a:t>
            </a:r>
            <a:r>
              <a:rPr lang="ru-RU" i="1" dirty="0" smtClean="0">
                <a:solidFill>
                  <a:srgbClr val="C00000"/>
                </a:solidFill>
              </a:rPr>
              <a:t>%( в каждом ФГОС свой показатель)</a:t>
            </a:r>
            <a:r>
              <a:rPr lang="ru-RU" dirty="0" smtClean="0"/>
              <a:t> численности педагогических работников Организации, участвующих в реализации программы </a:t>
            </a:r>
            <a:r>
              <a:rPr lang="ru-RU" dirty="0" smtClean="0"/>
              <a:t>магистратуры, </a:t>
            </a:r>
            <a:r>
              <a:rPr lang="ru-RU" dirty="0" smtClean="0"/>
              <a:t>и лиц, привлекаемых к реализации программы </a:t>
            </a:r>
            <a:r>
              <a:rPr lang="ru-RU" dirty="0" err="1" smtClean="0"/>
              <a:t>магистатуры</a:t>
            </a:r>
            <a:r>
              <a:rPr lang="ru-RU" dirty="0" smtClean="0"/>
              <a:t> </a:t>
            </a:r>
            <a:r>
              <a:rPr lang="ru-RU" dirty="0" smtClean="0"/>
              <a:t>на иных условиях (исходя из количества замещаемых ставок, приведенного к целочисленным значениям), должны являться руководителями и (или) работниками </a:t>
            </a:r>
            <a:r>
              <a:rPr lang="ru-RU" b="1" dirty="0" smtClean="0"/>
              <a:t>ИНЫХ </a:t>
            </a:r>
            <a:r>
              <a:rPr lang="ru-RU" dirty="0" smtClean="0"/>
              <a:t>организаций, осуществляющих трудовую деятельность в профессиональной сфере, соответствующей профессиональной деятельности к которой готовятся выпускники (иметь стаж в данной профессиональной сфере </a:t>
            </a:r>
            <a:r>
              <a:rPr lang="ru-RU" b="1" dirty="0" smtClean="0"/>
              <a:t>не менее 3 лет)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магистратура 3++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4.4.5. </a:t>
            </a:r>
            <a:r>
              <a:rPr lang="ru-RU" dirty="0" smtClean="0"/>
              <a:t>Не менее 65% численности педагогических работников Организации, участвующих в реализации программы </a:t>
            </a:r>
            <a:r>
              <a:rPr lang="ru-RU" dirty="0" smtClean="0"/>
              <a:t>магистратуры, </a:t>
            </a:r>
            <a:r>
              <a:rPr lang="ru-RU" dirty="0" smtClean="0"/>
              <a:t>и лиц, привлекаемых к реализации программы </a:t>
            </a:r>
            <a:r>
              <a:rPr lang="ru-RU" dirty="0" smtClean="0"/>
              <a:t>магистратуры </a:t>
            </a:r>
            <a:r>
              <a:rPr lang="ru-RU" dirty="0" smtClean="0"/>
              <a:t>на иных условиях (исходя из количества замещаемых ставок, приведенного к целочисленным значениям), должны иметь ученую степень (в том числе ученую степень, полученную в иностранном государстве и признаваемую в Российской Федерации) и (или) ученое звание (в том числе ученое звание, полученное в иностранном государстве и признаваемое в Российской Федерации).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ФГОС ВО магистратура 3++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4.4.6. </a:t>
            </a:r>
            <a:r>
              <a:rPr lang="ru-RU" dirty="0" smtClean="0"/>
              <a:t>Общее руководство научным содержанием программы магистратуры </a:t>
            </a:r>
            <a:r>
              <a:rPr lang="ru-RU" dirty="0" smtClean="0"/>
              <a:t>должно </a:t>
            </a:r>
            <a:r>
              <a:rPr lang="ru-RU" dirty="0" smtClean="0"/>
              <a:t>осуществляться </a:t>
            </a:r>
            <a:r>
              <a:rPr lang="ru-RU" dirty="0" smtClean="0"/>
              <a:t>научно-педагогическим работником Организации, имеющим ученую степень </a:t>
            </a:r>
            <a:r>
              <a:rPr lang="ru-RU" dirty="0" smtClean="0"/>
              <a:t>(в том числе ученую степень, полученную в иностранном государстве и признаваемую в Российской Федерации</a:t>
            </a:r>
            <a:r>
              <a:rPr lang="ru-RU" dirty="0" smtClean="0"/>
              <a:t>), </a:t>
            </a:r>
            <a:r>
              <a:rPr lang="ru-RU" dirty="0" smtClean="0"/>
              <a:t>осуществляющим самостоятельные научно – исследовательские (творческие)проекты (участвующим в  осуществлении таких проектов) по направлению подготовки, имеющим ежегодные публикации по результатам указанной научно – исследовательской (творческой)деятельности в ведущих отечественных и (или) зарубежных рецензируемых   научных журналах и изданиях, а также осуществляющим ежегодную апробацию результатов указанной научно – исследовательской (творческой)деятельности на национальных и международных конференциях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74442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СПЕЦИАЛИТЕТ ФГОС ВО 3++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>
                    <a:lumMod val="50000"/>
                  </a:schemeClr>
                </a:solidFill>
              </a:rPr>
              <a:t>СПЕЦИАЛИТЕТ ФГОС ВО 3++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4.4.1. Реализация программы </a:t>
            </a:r>
            <a:r>
              <a:rPr lang="ru-RU" dirty="0" err="1" smtClean="0"/>
              <a:t>специалитета</a:t>
            </a:r>
            <a:r>
              <a:rPr lang="ru-RU" dirty="0" smtClean="0"/>
              <a:t> обеспечивается педагогическими работниками Организации, а также лицами, привлекаемых к реализации программы </a:t>
            </a:r>
            <a:r>
              <a:rPr lang="ru-RU" dirty="0" err="1" smtClean="0"/>
              <a:t>специалитета</a:t>
            </a:r>
            <a:r>
              <a:rPr lang="ru-RU" dirty="0" smtClean="0"/>
              <a:t> на иных условиях.</a:t>
            </a:r>
            <a:endParaRPr lang="ru-RU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>
                    <a:lumMod val="50000"/>
                  </a:schemeClr>
                </a:solidFill>
              </a:rPr>
              <a:t>СПЕЦИАЛИТЕТ ФГОС ВО 3++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4.4.2 </a:t>
            </a:r>
            <a:r>
              <a:rPr lang="ru-RU" dirty="0" smtClean="0"/>
              <a:t>Квалификация </a:t>
            </a:r>
            <a:r>
              <a:rPr lang="ru-RU" b="1" dirty="0" smtClean="0">
                <a:solidFill>
                  <a:srgbClr val="FF0000"/>
                </a:solidFill>
              </a:rPr>
              <a:t>педагогических </a:t>
            </a:r>
            <a:r>
              <a:rPr lang="ru-RU" b="1" dirty="0" smtClean="0">
                <a:solidFill>
                  <a:srgbClr val="FF0000"/>
                </a:solidFill>
              </a:rPr>
              <a:t>работников </a:t>
            </a:r>
            <a:r>
              <a:rPr lang="ru-RU" b="1" dirty="0" smtClean="0">
                <a:solidFill>
                  <a:srgbClr val="FF0000"/>
                </a:solidFill>
              </a:rPr>
              <a:t>Организации </a:t>
            </a:r>
            <a:r>
              <a:rPr lang="ru-RU" dirty="0" smtClean="0"/>
              <a:t>должна </a:t>
            </a:r>
            <a:r>
              <a:rPr lang="ru-RU" dirty="0" smtClean="0"/>
              <a:t>отвечать квалификационным требованиям, указанным квалификационных справочниках и (или) профессиональных стандартах (при наличии)</a:t>
            </a:r>
            <a:endParaRPr lang="ru-RU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>
                    <a:lumMod val="50000"/>
                  </a:schemeClr>
                </a:solidFill>
              </a:rPr>
              <a:t>СПЕЦИАЛИТЕТ ФГОС ВО 3++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4.4.3 Не менее </a:t>
            </a:r>
            <a:r>
              <a:rPr lang="ru-RU" i="1" dirty="0" smtClean="0">
                <a:solidFill>
                  <a:srgbClr val="C00000"/>
                </a:solidFill>
              </a:rPr>
              <a:t>70%( в каждом ФГОС свой показатель)</a:t>
            </a:r>
            <a:r>
              <a:rPr lang="ru-RU" dirty="0" smtClean="0"/>
              <a:t> численности педагогических </a:t>
            </a:r>
            <a:r>
              <a:rPr lang="ru-RU" dirty="0" smtClean="0"/>
              <a:t>работников </a:t>
            </a:r>
            <a:r>
              <a:rPr lang="ru-RU" dirty="0" smtClean="0"/>
              <a:t>Организации, участвующих в реализации программы </a:t>
            </a:r>
            <a:r>
              <a:rPr lang="ru-RU" dirty="0" err="1" smtClean="0"/>
              <a:t>специалитета</a:t>
            </a:r>
            <a:r>
              <a:rPr lang="ru-RU" dirty="0" smtClean="0"/>
              <a:t> </a:t>
            </a:r>
            <a:r>
              <a:rPr lang="ru-RU" dirty="0" smtClean="0"/>
              <a:t>, и лиц, привлекаемых к реализации программы </a:t>
            </a:r>
            <a:r>
              <a:rPr lang="ru-RU" dirty="0" err="1" smtClean="0"/>
              <a:t>специалитета</a:t>
            </a:r>
            <a:r>
              <a:rPr lang="ru-RU" dirty="0" smtClean="0"/>
              <a:t> на иных условиях (исходя из количества замещаемых ставок, приведенного к целочисленным значениям), должны вести научную, </a:t>
            </a:r>
            <a:r>
              <a:rPr lang="ru-RU" dirty="0" err="1" smtClean="0"/>
              <a:t>учебно</a:t>
            </a:r>
            <a:r>
              <a:rPr lang="ru-RU" dirty="0" smtClean="0"/>
              <a:t> – методическую и (или) практическую работу, соответствующую профилю преподаваемой дисциплины (модуля)</a:t>
            </a:r>
            <a:endParaRPr lang="ru-RU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>
                    <a:lumMod val="50000"/>
                  </a:schemeClr>
                </a:solidFill>
              </a:rPr>
              <a:t>СПЕЦИАЛИТЕТ ФГОС ВО 3++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4.4.4 Не менее 5% </a:t>
            </a:r>
            <a:r>
              <a:rPr lang="ru-RU" i="1" dirty="0" smtClean="0">
                <a:solidFill>
                  <a:srgbClr val="C00000"/>
                </a:solidFill>
              </a:rPr>
              <a:t>%( в каждом ФГОС свой показатель)</a:t>
            </a:r>
            <a:r>
              <a:rPr lang="ru-RU" dirty="0" smtClean="0"/>
              <a:t> </a:t>
            </a:r>
            <a:r>
              <a:rPr lang="ru-RU" dirty="0" smtClean="0"/>
              <a:t>численности </a:t>
            </a:r>
            <a:r>
              <a:rPr lang="ru-RU" dirty="0" smtClean="0"/>
              <a:t>педагогических работников Организации, участвующих в реализации программы </a:t>
            </a:r>
            <a:r>
              <a:rPr lang="ru-RU" dirty="0" err="1" smtClean="0"/>
              <a:t>специалитета</a:t>
            </a:r>
            <a:r>
              <a:rPr lang="ru-RU" dirty="0" smtClean="0"/>
              <a:t> </a:t>
            </a:r>
            <a:r>
              <a:rPr lang="ru-RU" dirty="0" smtClean="0"/>
              <a:t>, </a:t>
            </a:r>
            <a:r>
              <a:rPr lang="ru-RU" dirty="0" smtClean="0"/>
              <a:t>и </a:t>
            </a:r>
            <a:r>
              <a:rPr lang="ru-RU" dirty="0" smtClean="0"/>
              <a:t>лиц, </a:t>
            </a:r>
            <a:r>
              <a:rPr lang="ru-RU" dirty="0" smtClean="0"/>
              <a:t>привлекаемых к реализации программы </a:t>
            </a:r>
            <a:r>
              <a:rPr lang="ru-RU" dirty="0" err="1" smtClean="0"/>
              <a:t>специалитета</a:t>
            </a:r>
            <a:r>
              <a:rPr lang="ru-RU" dirty="0" smtClean="0"/>
              <a:t> </a:t>
            </a:r>
            <a:r>
              <a:rPr lang="ru-RU" dirty="0" smtClean="0"/>
              <a:t>на иных условиях (исходя из количества замещаемых ставок, приведенного к целочисленным значениям), должны </a:t>
            </a:r>
            <a:r>
              <a:rPr lang="ru-RU" dirty="0" smtClean="0"/>
              <a:t>являться руководителями и (или) работниками </a:t>
            </a:r>
            <a:r>
              <a:rPr lang="ru-RU" b="1" dirty="0" smtClean="0"/>
              <a:t>ИНЫХ </a:t>
            </a:r>
            <a:r>
              <a:rPr lang="ru-RU" dirty="0" smtClean="0"/>
              <a:t>организаций, осуществляющих трудовую деятельность в профессиональной сфере, соответствующей профессиональной деятельности к которой готовятся выпускники (иметь стаж в данной профессиональной сфере </a:t>
            </a:r>
            <a:r>
              <a:rPr lang="ru-RU" b="1" dirty="0" smtClean="0"/>
              <a:t>не менее 3 лет)</a:t>
            </a:r>
            <a:endParaRPr lang="ru-RU" b="1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>
                    <a:lumMod val="50000"/>
                  </a:schemeClr>
                </a:solidFill>
              </a:rPr>
              <a:t>СПЕЦИАЛИТЕТ ФГОС ВО 3++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4.4.5. </a:t>
            </a:r>
            <a:r>
              <a:rPr lang="ru-RU" dirty="0" smtClean="0"/>
              <a:t>Не менее 65% </a:t>
            </a:r>
            <a:r>
              <a:rPr lang="ru-RU" dirty="0" smtClean="0"/>
              <a:t>численности педагогических работников Организации, участвующих в реализации программы </a:t>
            </a:r>
            <a:r>
              <a:rPr lang="ru-RU" dirty="0" err="1" smtClean="0"/>
              <a:t>специалитета</a:t>
            </a:r>
            <a:r>
              <a:rPr lang="ru-RU" dirty="0" smtClean="0"/>
              <a:t>, </a:t>
            </a:r>
            <a:r>
              <a:rPr lang="ru-RU" dirty="0" smtClean="0"/>
              <a:t>и лиц, привлекаемых к реализации программы </a:t>
            </a:r>
            <a:r>
              <a:rPr lang="ru-RU" dirty="0" err="1" smtClean="0"/>
              <a:t>специалитета</a:t>
            </a:r>
            <a:r>
              <a:rPr lang="ru-RU" dirty="0" smtClean="0"/>
              <a:t> </a:t>
            </a:r>
            <a:r>
              <a:rPr lang="ru-RU" dirty="0" smtClean="0"/>
              <a:t>на иных условиях (исходя из количества замещаемых ставок, приведенного к целочисленным значениям), должны </a:t>
            </a:r>
            <a:r>
              <a:rPr lang="ru-RU" dirty="0" smtClean="0"/>
              <a:t>иметь ученую степень </a:t>
            </a:r>
            <a:r>
              <a:rPr lang="ru-RU" dirty="0" smtClean="0"/>
              <a:t>(в том числе ученую степень, </a:t>
            </a:r>
            <a:r>
              <a:rPr lang="ru-RU" dirty="0" smtClean="0"/>
              <a:t>полученную в иностранном государстве и </a:t>
            </a:r>
            <a:r>
              <a:rPr lang="ru-RU" dirty="0" smtClean="0"/>
              <a:t>признаваемую в Российской Федерации) и (или) ученое звание (в том числе ученое звание, </a:t>
            </a:r>
            <a:r>
              <a:rPr lang="ru-RU" dirty="0" smtClean="0"/>
              <a:t>полученное </a:t>
            </a:r>
            <a:r>
              <a:rPr lang="ru-RU" dirty="0" smtClean="0"/>
              <a:t>в иностранном государстве </a:t>
            </a:r>
            <a:r>
              <a:rPr lang="ru-RU" dirty="0" smtClean="0"/>
              <a:t>и признаваемое </a:t>
            </a:r>
            <a:r>
              <a:rPr lang="ru-RU" dirty="0" smtClean="0"/>
              <a:t>в Российской Федерации</a:t>
            </a:r>
            <a:r>
              <a:rPr lang="ru-RU" dirty="0" smtClean="0"/>
              <a:t>). </a:t>
            </a:r>
            <a:endParaRPr lang="ru-RU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6653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КАДРОВОЕ ОБЕСПЕЧЕНИЕ ПРОГРАММ СПО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Старший преподаватель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r>
              <a:rPr lang="ru-RU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</a:t>
            </a:r>
            <a:r>
              <a:rPr lang="ru-RU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Организует и проводит учебную, воспитательную и учебно-методическую работу по преподаваемой дисциплине или отдельным видам учебных занятий. 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научно-исследовательской работе кафедры, иного подразделения образовательного учреждения. 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Обеспечивает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выполнение учебных планов, разработку и выполнение учебных программ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Создает условия для формирования у обучающихся (студентов, слушателей) основных составляющих компетентности, обеспечивающей успешность будущей профессиональной деятельности выпускников. 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Проводит </a:t>
            </a:r>
            <a:r>
              <a:rPr lang="ru-RU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все виды учебных занятий, учебной работы. </a:t>
            </a:r>
            <a:endParaRPr lang="ru-RU" sz="11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Осуществляет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контроль качества проводимых ассистентами и преподавателями учебных занятий. 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Разрабатывает </a:t>
            </a:r>
            <a:r>
              <a:rPr lang="ru-RU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рабочие программы по преподаваемым дисциплинам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Комплектует </a:t>
            </a:r>
            <a:r>
              <a:rPr lang="ru-RU" sz="1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разрабатывает методическое обеспечение преподаваемых дисциплин или отдельных видов учебных занятий и учебной работы. </a:t>
            </a:r>
            <a:endParaRPr lang="ru-RU" sz="11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Принимает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участие в научно-исследовательской работе обучающихся (студентов, слушателей), руководит их самостоятельной работой по преподаваемой дисциплине или отдельным видам учебных занятий и учебной работы, участвует в профессиональной ориентации школьников. 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Оказывает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методическую помощь ассистентам и преподавателям в овладении педагогическим мастерством и профессиональными навыками. Принимает участие в научно-методической работе кафедры в составе методической комиссии по соответствующей специальности. Принимает участие в развитии и совершенствовании материально-технической базы кафедры. 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пропаганде научно-технических, социально-гуманитарных, экономических и правовых знаний. 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Контролирует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и проверяет выполнение обучающимися (студентами, слушателями) домашних заданий, соблюдение ими правил по охране труда и пожарной безопасности при проведении учебных занятий, выполнении лабораторных работ и практических занятий. 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Принимает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участие в воспитательной работе обучающихся (студентов, слушателей). Принимает участие в подготовке учебников, учебных и учебно-методических пособий, разработке, рабочих программ и других видов учебно-методической работы кафедры или иного структурного подразделения.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4.4.1. Реализация образовательной программы обеспечивается педагогическими работниками образовательной организации,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4.4.1</a:t>
            </a:r>
            <a:r>
              <a:rPr lang="ru-RU" dirty="0" smtClean="0"/>
              <a:t>. </a:t>
            </a:r>
            <a:r>
              <a:rPr lang="ru-RU" dirty="0" smtClean="0"/>
              <a:t>также лицами, привлекаемыми к реализации образовательной программы на иных условиях, в том числе из числа руководителей и работников организаций, направление деятельности которых соответствует области профессиональной деятельности, указанной в </a:t>
            </a:r>
            <a:r>
              <a:rPr lang="ru-RU" dirty="0" smtClean="0">
                <a:hlinkClick r:id="rId2"/>
              </a:rPr>
              <a:t>пункте 1.6</a:t>
            </a:r>
            <a:r>
              <a:rPr lang="ru-RU" dirty="0" smtClean="0"/>
              <a:t> настоящего ФГОС СПО (имеющих стаж работы в данной профессиональной области не менее 3 лет).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4.4.2. Квалификация педагогических работников образовательной организации должна отвечать квалификационным требованиям, указанным в квалификационных справочниках, и (или) профессиональных стандартах (при наличии).</a:t>
            </a:r>
            <a:endParaRPr lang="ru-RU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4.4.2</a:t>
            </a:r>
            <a:r>
              <a:rPr lang="ru-RU" dirty="0" smtClean="0"/>
              <a:t>.</a:t>
            </a:r>
            <a:r>
              <a:rPr lang="ru-RU" dirty="0" smtClean="0"/>
              <a:t> Педагогические работники, привлекаемые к реализации образовательной программы, </a:t>
            </a:r>
            <a:r>
              <a:rPr lang="ru-RU" b="1" dirty="0" smtClean="0">
                <a:solidFill>
                  <a:srgbClr val="C00000"/>
                </a:solidFill>
              </a:rPr>
              <a:t>должны получать дополнительное профессиональное образование по программам повышения квалификации</a:t>
            </a:r>
            <a:r>
              <a:rPr lang="ru-RU" dirty="0" smtClean="0"/>
              <a:t>, в том числе в </a:t>
            </a:r>
            <a:r>
              <a:rPr lang="ru-RU" dirty="0" smtClean="0">
                <a:solidFill>
                  <a:srgbClr val="C00000"/>
                </a:solidFill>
              </a:rPr>
              <a:t>форме стажировки </a:t>
            </a:r>
            <a:r>
              <a:rPr lang="ru-RU" dirty="0" smtClean="0"/>
              <a:t>в </a:t>
            </a:r>
            <a:r>
              <a:rPr lang="ru-RU" i="1" dirty="0" smtClean="0">
                <a:solidFill>
                  <a:srgbClr val="C00000"/>
                </a:solidFill>
              </a:rPr>
              <a:t>организациях, направление деятельности которых соответствует области профессиональной деятельности</a:t>
            </a:r>
            <a:r>
              <a:rPr lang="ru-RU" dirty="0" smtClean="0"/>
              <a:t>, указанной в </a:t>
            </a:r>
            <a:r>
              <a:rPr lang="ru-RU" dirty="0" smtClean="0">
                <a:hlinkClick r:id="rId2"/>
              </a:rPr>
              <a:t>пункте 1.6</a:t>
            </a:r>
            <a:r>
              <a:rPr lang="ru-RU" dirty="0" smtClean="0"/>
              <a:t> настоящего ФГОС СПО, </a:t>
            </a:r>
            <a:r>
              <a:rPr lang="ru-RU" i="1" dirty="0" smtClean="0">
                <a:solidFill>
                  <a:srgbClr val="C00000"/>
                </a:solidFill>
              </a:rPr>
              <a:t>не реже 1 раза в 3 года </a:t>
            </a:r>
            <a:r>
              <a:rPr lang="ru-RU" dirty="0" smtClean="0"/>
              <a:t>с учетом расширения спектра профессиональных компетенций.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4.4.2. Доля педагогических работников (в приведенных к целочисленным значениям ставок), </a:t>
            </a:r>
            <a:r>
              <a:rPr lang="ru-RU" b="1" dirty="0" smtClean="0">
                <a:solidFill>
                  <a:srgbClr val="C00000"/>
                </a:solidFill>
              </a:rPr>
              <a:t>имеющих опыт деятельности не менее 3 лет в</a:t>
            </a:r>
            <a:r>
              <a:rPr lang="ru-RU" dirty="0" smtClean="0"/>
              <a:t> организациях, направление деятельности которых соответствует области профессиональной деятельности, указанной в </a:t>
            </a:r>
            <a:r>
              <a:rPr lang="ru-RU" dirty="0" smtClean="0">
                <a:hlinkClick r:id="rId2"/>
              </a:rPr>
              <a:t>пункте 1.6</a:t>
            </a:r>
            <a:r>
              <a:rPr lang="ru-RU" dirty="0" smtClean="0"/>
              <a:t> настоящего ФГОС СПО, в общем числе педагогических работников, </a:t>
            </a:r>
            <a:r>
              <a:rPr lang="ru-RU" b="1" i="1" dirty="0" smtClean="0">
                <a:solidFill>
                  <a:srgbClr val="C00000"/>
                </a:solidFill>
              </a:rPr>
              <a:t>обеспечивающих освоение обучающимися профессиональных модулей </a:t>
            </a:r>
            <a:r>
              <a:rPr lang="ru-RU" dirty="0" smtClean="0"/>
              <a:t>образовательной программы, должна быть </a:t>
            </a:r>
            <a:r>
              <a:rPr lang="ru-RU" b="1" i="1" dirty="0" smtClean="0">
                <a:solidFill>
                  <a:srgbClr val="C00000"/>
                </a:solidFill>
              </a:rPr>
              <a:t>не менее 25 </a:t>
            </a:r>
            <a:r>
              <a:rPr lang="ru-RU" dirty="0" smtClean="0"/>
              <a:t>процентов.</a:t>
            </a:r>
            <a:endParaRPr lang="ru-RU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Обратите внимание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Новые таблицы по кадровому обеспечению заполняются в Сведениях, которые предоставляются в </a:t>
            </a:r>
            <a:r>
              <a:rPr lang="ru-RU" dirty="0" err="1" smtClean="0"/>
              <a:t>Рособрнадзор</a:t>
            </a:r>
            <a:r>
              <a:rPr lang="ru-RU" dirty="0" smtClean="0"/>
              <a:t> вместе с заявлением.</a:t>
            </a:r>
          </a:p>
          <a:p>
            <a:r>
              <a:rPr lang="ru-RU" dirty="0" smtClean="0"/>
              <a:t>После подачи заявления они не подлежат корректировки </a:t>
            </a:r>
            <a:endParaRPr lang="ru-RU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18458"/>
          </a:xfrm>
        </p:spPr>
        <p:txBody>
          <a:bodyPr/>
          <a:lstStyle/>
          <a:p>
            <a:r>
              <a:rPr lang="ru-RU" dirty="0" smtClean="0"/>
              <a:t>ВОПРОСЫ?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ДОЦЕНТ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Должностные обязанности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Осуществляет планирование, организацию и контроль учебной, воспитательной и учебно-методической работы по курируемым дисциплинам. </a:t>
            </a:r>
          </a:p>
          <a:p>
            <a:r>
              <a:rPr lang="ru-RU" dirty="0" smtClean="0"/>
              <a:t>Организует</a:t>
            </a:r>
            <a:r>
              <a:rPr lang="ru-RU" dirty="0" smtClean="0"/>
              <a:t>, руководит и ведет научно-исследовательскую работу по профилю кафедры (факультета). </a:t>
            </a:r>
            <a:endParaRPr lang="ru-RU" dirty="0" smtClean="0"/>
          </a:p>
          <a:p>
            <a:r>
              <a:rPr lang="ru-RU" dirty="0" smtClean="0">
                <a:solidFill>
                  <a:srgbClr val="C00000"/>
                </a:solidFill>
              </a:rPr>
              <a:t>Ведет </a:t>
            </a:r>
            <a:r>
              <a:rPr lang="ru-RU" dirty="0" smtClean="0">
                <a:solidFill>
                  <a:srgbClr val="C00000"/>
                </a:solidFill>
              </a:rPr>
              <a:t>все виды учебных занятий, </a:t>
            </a:r>
            <a:r>
              <a:rPr lang="ru-RU" b="1" dirty="0" smtClean="0">
                <a:solidFill>
                  <a:srgbClr val="C00000"/>
                </a:solidFill>
              </a:rPr>
              <a:t>руководит курсовыми и дипломными проектами </a:t>
            </a:r>
            <a:r>
              <a:rPr lang="ru-RU" dirty="0" smtClean="0">
                <a:solidFill>
                  <a:srgbClr val="C00000"/>
                </a:solidFill>
              </a:rPr>
              <a:t>и научно-исследовательской работой обучающихся (студентов, слушателей), преимущественно магистров и специалистов. 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smtClean="0"/>
              <a:t>Руководит</a:t>
            </a:r>
            <a:r>
              <a:rPr lang="ru-RU" dirty="0" smtClean="0"/>
              <a:t>, контролирует и направляет деятельность научного студенческого общества. </a:t>
            </a:r>
            <a:endParaRPr lang="ru-RU" dirty="0" smtClean="0"/>
          </a:p>
          <a:p>
            <a:r>
              <a:rPr lang="ru-RU" dirty="0" smtClean="0"/>
              <a:t>Осуществляет </a:t>
            </a:r>
            <a:r>
              <a:rPr lang="ru-RU" dirty="0" smtClean="0"/>
              <a:t>контроль качества проведения преподавателями кафедры всех видов учебных занятий по курируемой дисциплине. </a:t>
            </a:r>
            <a:endParaRPr lang="ru-RU" dirty="0" smtClean="0"/>
          </a:p>
          <a:p>
            <a:r>
              <a:rPr lang="ru-RU" dirty="0" smtClean="0"/>
              <a:t>Обеспечивает </a:t>
            </a:r>
            <a:r>
              <a:rPr lang="ru-RU" dirty="0" smtClean="0"/>
              <a:t>выполнение учебных планов, разработку и выполнение учебных программ. </a:t>
            </a:r>
            <a:endParaRPr lang="ru-RU" dirty="0" smtClean="0"/>
          </a:p>
          <a:p>
            <a:r>
              <a:rPr lang="ru-RU" dirty="0" smtClean="0"/>
              <a:t>Создает </a:t>
            </a:r>
            <a:r>
              <a:rPr lang="ru-RU" dirty="0" smtClean="0"/>
              <a:t>условия для формирования у обучающихся (студентов, слушателей) основных составляющих компетентности, обеспечивающей успешность будущей профессиональной деятельности выпускников. </a:t>
            </a:r>
            <a:endParaRPr lang="ru-RU" dirty="0" smtClean="0"/>
          </a:p>
          <a:p>
            <a:r>
              <a:rPr lang="ru-RU" dirty="0" smtClean="0">
                <a:solidFill>
                  <a:srgbClr val="C00000"/>
                </a:solidFill>
              </a:rPr>
              <a:t>Участвует </a:t>
            </a:r>
            <a:r>
              <a:rPr lang="ru-RU" dirty="0" smtClean="0">
                <a:solidFill>
                  <a:srgbClr val="C00000"/>
                </a:solidFill>
              </a:rPr>
              <a:t>в разработке образовательной программы образовательного учреждения. 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smtClean="0">
                <a:solidFill>
                  <a:srgbClr val="C00000"/>
                </a:solidFill>
              </a:rPr>
              <a:t>Разрабатывает </a:t>
            </a:r>
            <a:r>
              <a:rPr lang="ru-RU" dirty="0" smtClean="0">
                <a:solidFill>
                  <a:srgbClr val="C00000"/>
                </a:solidFill>
              </a:rPr>
              <a:t>рабочие программы по курируемым курсам. 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smtClean="0"/>
              <a:t>Принимает </a:t>
            </a:r>
            <a:r>
              <a:rPr lang="ru-RU" dirty="0" smtClean="0"/>
              <a:t>участие в научно-методической работе кафедры (факультета) в составе методической комиссии по соответствующей специальности. </a:t>
            </a:r>
            <a:endParaRPr lang="ru-RU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ДОЦЕНТ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Участвует в организуемых в рамках тематики направлений исследований кафедры семинарах, совещаниях и конференциях, включая международные. 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Разрабатывает методическое обеспечение курируемых дисциплин. </a:t>
            </a:r>
          </a:p>
          <a:p>
            <a:r>
              <a:rPr lang="ru-RU" dirty="0" smtClean="0"/>
              <a:t>Принимает участие в повышении квалификации начинающих преподавателей, в овладении ими преподавательского мастерства и профессиональных качеств, оказывает им методическую помощь, организует и планирует самостоятельную работу студентов, преимущественно магистров. </a:t>
            </a:r>
          </a:p>
          <a:p>
            <a:r>
              <a:rPr lang="ru-RU" dirty="0" smtClean="0"/>
              <a:t>Организует и занимается профессиональной ориентацией школьников по специализации кафедры. </a:t>
            </a:r>
          </a:p>
          <a:p>
            <a:r>
              <a:rPr lang="ru-RU" dirty="0" smtClean="0"/>
              <a:t>Участвует в пропаганде научно-технических, социально-гуманитарных, экономических и правовых знаний. </a:t>
            </a:r>
          </a:p>
          <a:p>
            <a:r>
              <a:rPr lang="ru-RU" dirty="0" smtClean="0"/>
              <a:t>Принимает участие в развитии материально-технической базы кафедры, разрабатывает учебники и учебно-методические пособия и описания лабораторных работ и практических занятий по преподаваемым дисциплинам, в воспитательной работе обучающихся (студентов, слушателей). </a:t>
            </a:r>
          </a:p>
          <a:p>
            <a:r>
              <a:rPr lang="ru-RU" dirty="0" smtClean="0"/>
              <a:t>Руководит работой по подготовке научно-педагогических кадров. </a:t>
            </a:r>
          </a:p>
          <a:p>
            <a:r>
              <a:rPr lang="ru-RU" dirty="0" smtClean="0"/>
              <a:t>Контролирует выполнение обучающимися (студентами, слушателями) и работниками кафедры правил по охране труда и пожарной безопасности.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Требования к квалификации. </a:t>
            </a:r>
            <a:r>
              <a:rPr lang="ru-RU" dirty="0" smtClean="0"/>
              <a:t>Высшее профессиональное образование, ученая степень кандидата (доктора) наук и стаж научно-педагогической работы не менее 3 лет или ученое звание доцента (старшего научного сотрудника).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Профессор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Должностные обязанности. </a:t>
            </a:r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dirty="0" smtClean="0"/>
              <a:t>Осуществляет </a:t>
            </a:r>
            <a:r>
              <a:rPr lang="ru-RU" dirty="0" smtClean="0"/>
              <a:t>планирование, организацию и контроль учебной, воспитательной и учебно-методической работы по курируемым дисциплинам. </a:t>
            </a:r>
            <a:endParaRPr lang="ru-RU" dirty="0" smtClean="0"/>
          </a:p>
          <a:p>
            <a:r>
              <a:rPr lang="ru-RU" b="1" dirty="0" smtClean="0">
                <a:solidFill>
                  <a:srgbClr val="C00000"/>
                </a:solidFill>
              </a:rPr>
              <a:t>Ведет </a:t>
            </a:r>
            <a:r>
              <a:rPr lang="ru-RU" b="1" dirty="0" smtClean="0">
                <a:solidFill>
                  <a:srgbClr val="C00000"/>
                </a:solidFill>
              </a:rPr>
              <a:t>все виды учебных занятий, руководит курсовыми и дипломными проектами и научно-исследовательской работой магистров (специалистов). </a:t>
            </a:r>
            <a:endParaRPr lang="ru-RU" b="1" dirty="0" smtClean="0">
              <a:solidFill>
                <a:srgbClr val="C00000"/>
              </a:solidFill>
            </a:endParaRPr>
          </a:p>
          <a:p>
            <a:r>
              <a:rPr lang="ru-RU" dirty="0" smtClean="0"/>
              <a:t>Руководит </a:t>
            </a:r>
            <a:r>
              <a:rPr lang="ru-RU" dirty="0" smtClean="0"/>
              <a:t>научно-исследовательской работой по научному направлению работы кафедры (смежным специальностям), организует ее деятельность. </a:t>
            </a:r>
            <a:endParaRPr lang="ru-RU" dirty="0" smtClean="0"/>
          </a:p>
          <a:p>
            <a:r>
              <a:rPr lang="ru-RU" dirty="0" smtClean="0"/>
              <a:t>Привлекает </a:t>
            </a:r>
            <a:r>
              <a:rPr lang="ru-RU" dirty="0" smtClean="0"/>
              <a:t>к выполнению научно-исследовательской работы в установленном порядке преподавателей, учебно-вспомогательный персонал кафедры, аспирантов и обучающихся (студентов, слушателей) кафедры и специалистов других структурных подразделений образовательного учреждения. </a:t>
            </a:r>
            <a:endParaRPr lang="ru-RU" dirty="0" smtClean="0"/>
          </a:p>
          <a:p>
            <a:r>
              <a:rPr lang="ru-RU" dirty="0" smtClean="0"/>
              <a:t>Создает </a:t>
            </a:r>
            <a:r>
              <a:rPr lang="ru-RU" dirty="0" smtClean="0"/>
              <a:t>условия для формирования у обучающихся (студентов, слушателей) основных составляющих компетентности, обеспечивающей успешность будущей профессиональной деятельности выпускников. </a:t>
            </a:r>
            <a:endParaRPr lang="ru-RU" dirty="0" smtClean="0"/>
          </a:p>
          <a:p>
            <a:r>
              <a:rPr lang="ru-RU" dirty="0" smtClean="0"/>
              <a:t>Разрабатывает </a:t>
            </a:r>
            <a:r>
              <a:rPr lang="ru-RU" dirty="0" smtClean="0"/>
              <a:t>рабочие учебные программы по курируемым дисциплинам, руководит их разработкой другими преподавателями. </a:t>
            </a:r>
            <a:endParaRPr lang="ru-RU" dirty="0" smtClean="0"/>
          </a:p>
          <a:p>
            <a:r>
              <a:rPr lang="ru-RU" dirty="0" smtClean="0">
                <a:solidFill>
                  <a:srgbClr val="C00000"/>
                </a:solidFill>
              </a:rPr>
              <a:t>Присутствует </a:t>
            </a:r>
            <a:r>
              <a:rPr lang="ru-RU" dirty="0" smtClean="0">
                <a:solidFill>
                  <a:srgbClr val="C00000"/>
                </a:solidFill>
              </a:rPr>
              <a:t>на любых видах учебных занятий по выбору, а также на экзаменах и зачетах по курируемым дисциплинам. 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smtClean="0"/>
              <a:t>Участвует </a:t>
            </a:r>
            <a:r>
              <a:rPr lang="ru-RU" dirty="0" smtClean="0"/>
              <a:t>в научно-методической работе кафедры по вопросам профессионального образования, а также в составе методической комиссии по специальности или научно-методического совета факультета образовательного учреждения. </a:t>
            </a:r>
            <a:endParaRPr lang="ru-RU" dirty="0" smtClean="0"/>
          </a:p>
          <a:p>
            <a:r>
              <a:rPr lang="ru-RU" dirty="0" smtClean="0"/>
              <a:t>Контролирует </a:t>
            </a:r>
            <a:r>
              <a:rPr lang="ru-RU" dirty="0" smtClean="0"/>
              <a:t>методическое обеспечение курируемых дисциплин.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4282</Words>
  <Application>Microsoft Office PowerPoint</Application>
  <PresentationFormat>Экран (4:3)</PresentationFormat>
  <Paragraphs>239</Paragraphs>
  <Slides>66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66</vt:i4>
      </vt:variant>
    </vt:vector>
  </HeadingPairs>
  <TitlesOfParts>
    <vt:vector size="67" baseType="lpstr">
      <vt:lpstr>Тема Office</vt:lpstr>
      <vt:lpstr>Требования ФГОС к кадрам</vt:lpstr>
      <vt:lpstr>В настоящее время в вузе реализуются образовательные прграммы</vt:lpstr>
      <vt:lpstr>Руководствуемся</vt:lpstr>
      <vt:lpstr>Ассистент </vt:lpstr>
      <vt:lpstr>Преподаватель </vt:lpstr>
      <vt:lpstr>Старший преподаватель</vt:lpstr>
      <vt:lpstr>ДОЦЕНТ</vt:lpstr>
      <vt:lpstr>ДОЦЕНТ</vt:lpstr>
      <vt:lpstr>Профессор</vt:lpstr>
      <vt:lpstr>Профессор</vt:lpstr>
      <vt:lpstr>Заведующий кафедрой</vt:lpstr>
      <vt:lpstr>ДЕКАН</vt:lpstr>
      <vt:lpstr>ОБОБЩАЕМ</vt:lpstr>
      <vt:lpstr>Кто может читать лекции?</vt:lpstr>
      <vt:lpstr>Кто может руководить  Курсовой работой?</vt:lpstr>
      <vt:lpstr>Кто может руководить  ВКР?</vt:lpstr>
      <vt:lpstr>ФГОС ВО 3+</vt:lpstr>
      <vt:lpstr>ФГОС ВО бакалавриат 3+</vt:lpstr>
      <vt:lpstr>ФГОС ВО бакалавриат 3+</vt:lpstr>
      <vt:lpstr>ФГОС ВО бакалавриат 3+</vt:lpstr>
      <vt:lpstr>ФГОС ВО бакалавриат 3+</vt:lpstr>
      <vt:lpstr>ФГОС ВО бакалавриат 3+</vt:lpstr>
      <vt:lpstr>ФГОС ВО бакалавриат 3+</vt:lpstr>
      <vt:lpstr>ФГОС ВО Магистратура 3+</vt:lpstr>
      <vt:lpstr>ФГОС ВО Магистратура 3+</vt:lpstr>
      <vt:lpstr>ФГОС ВО Магистратура 3+</vt:lpstr>
      <vt:lpstr>ФГОС ВО Магистратура 3+</vt:lpstr>
      <vt:lpstr>ФГОС ВО Магистратура 3+</vt:lpstr>
      <vt:lpstr>ФГОС ВО Магистратура 3+</vt:lpstr>
      <vt:lpstr>ФГОС ВО Магистратура 3+</vt:lpstr>
      <vt:lpstr>ФГОС ВО Магистратура 3+</vt:lpstr>
      <vt:lpstr>СПЕЦИАЛИТЕТ ФГОС ВО 3+</vt:lpstr>
      <vt:lpstr>ФГОС ВО специалитет 3+</vt:lpstr>
      <vt:lpstr>ФГОС ВО специалитет 3+</vt:lpstr>
      <vt:lpstr>ФГОС ВО специалитет 3+</vt:lpstr>
      <vt:lpstr>ФГОС ВО специалитет 3+</vt:lpstr>
      <vt:lpstr>ФГОС ВО специалитет 3+</vt:lpstr>
      <vt:lpstr>ФГОС ВО специалитет 3+</vt:lpstr>
      <vt:lpstr>ФГОС ВО специалитет 3+</vt:lpstr>
      <vt:lpstr>ФГОС ВО 3++</vt:lpstr>
      <vt:lpstr>ФГОС ВО бакалавриат 3++</vt:lpstr>
      <vt:lpstr>ФГОС ВО бакалавриат 3++</vt:lpstr>
      <vt:lpstr>ФГОС ВО бакалавриат 3++</vt:lpstr>
      <vt:lpstr>ФГОС ВО бакалавриат 3++</vt:lpstr>
      <vt:lpstr>ФГОС ВО бакалавриат 3++</vt:lpstr>
      <vt:lpstr>МАГИСТРАТУРА ФГОС ВО 3++</vt:lpstr>
      <vt:lpstr>ФГОС ВО магистратура 3++</vt:lpstr>
      <vt:lpstr>ФГОС ВО магистратура 3++</vt:lpstr>
      <vt:lpstr>ФГОС ВО магистратура 3++</vt:lpstr>
      <vt:lpstr>ФГОС ВО магистратура 3++</vt:lpstr>
      <vt:lpstr>ФГОС ВО магистратура 3++</vt:lpstr>
      <vt:lpstr>ФГОС ВО магистратура 3++</vt:lpstr>
      <vt:lpstr>СПЕЦИАЛИТЕТ ФГОС ВО 3++</vt:lpstr>
      <vt:lpstr>СПЕЦИАЛИТЕТ ФГОС ВО 3++</vt:lpstr>
      <vt:lpstr>СПЕЦИАЛИТЕТ ФГОС ВО 3++</vt:lpstr>
      <vt:lpstr>СПЕЦИАЛИТЕТ ФГОС ВО 3++</vt:lpstr>
      <vt:lpstr>СПЕЦИАЛИТЕТ ФГОС ВО 3++</vt:lpstr>
      <vt:lpstr>СПЕЦИАЛИТЕТ ФГОС ВО 3++</vt:lpstr>
      <vt:lpstr>КАДРОВОЕ ОБЕСПЕЧЕНИЕ ПРОГРАММ СПО</vt:lpstr>
      <vt:lpstr>СПО</vt:lpstr>
      <vt:lpstr>СПО</vt:lpstr>
      <vt:lpstr>СПО</vt:lpstr>
      <vt:lpstr>СПО</vt:lpstr>
      <vt:lpstr>СПО</vt:lpstr>
      <vt:lpstr>Обратите внимание</vt:lpstr>
      <vt:lpstr>ВОПРОСЫ?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 ФГОС к кадрам</dc:title>
  <dc:creator>User</dc:creator>
  <cp:lastModifiedBy>User</cp:lastModifiedBy>
  <cp:revision>26</cp:revision>
  <dcterms:created xsi:type="dcterms:W3CDTF">2020-11-11T09:37:28Z</dcterms:created>
  <dcterms:modified xsi:type="dcterms:W3CDTF">2020-11-11T13:28:29Z</dcterms:modified>
</cp:coreProperties>
</file>