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8" r:id="rId12"/>
    <p:sldId id="269" r:id="rId13"/>
    <p:sldId id="270" r:id="rId14"/>
    <p:sldId id="271" r:id="rId15"/>
    <p:sldId id="266" r:id="rId16"/>
    <p:sldId id="272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78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86909/d77f8a874cb8442a14e07f0eda347cba8e5f3fb7/#dst10324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40174/7dd0922fc3e88d1cc3d8b63e7fa8537a7c11877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Аккредитация 2022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21.12.2021</a:t>
            </a:r>
          </a:p>
          <a:p>
            <a:r>
              <a:rPr lang="ru-RU" dirty="0" smtClean="0"/>
              <a:t>Методический совет ИГУ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Аккредитационные</a:t>
            </a:r>
            <a:r>
              <a:rPr lang="ru-RU" dirty="0" smtClean="0"/>
              <a:t> показатели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от 25.11.2021 года № 1094</a:t>
            </a:r>
          </a:p>
          <a:p>
            <a:pPr>
              <a:buNone/>
            </a:pPr>
            <a:r>
              <a:rPr lang="ru-RU" dirty="0" smtClean="0"/>
              <a:t>«Об утверждении </a:t>
            </a:r>
            <a:r>
              <a:rPr lang="ru-RU" dirty="0" err="1" smtClean="0"/>
              <a:t>аккредитационных</a:t>
            </a:r>
            <a:r>
              <a:rPr lang="ru-RU" dirty="0" smtClean="0"/>
              <a:t> показателей по образовательным программам высшего образования»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"/>
            <a:ext cx="9036496" cy="68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028000" cy="676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" y="2"/>
            <a:ext cx="8748322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84368" cy="68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Традиционный вариант аккредитации: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старой схеме аккредитуются образовательные программы срок аккредитации которых истекает до 1 марта 2022 года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вариант аккредитации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Аккредитуются новые направления подготовки (новые УГНС) не имеющие аккредитации ранее</a:t>
            </a:r>
          </a:p>
          <a:p>
            <a:r>
              <a:rPr lang="ru-RU" dirty="0" smtClean="0"/>
              <a:t>Аккредитация осуществляется по </a:t>
            </a:r>
            <a:r>
              <a:rPr lang="ru-RU" dirty="0" err="1" smtClean="0"/>
              <a:t>аккредитационным</a:t>
            </a:r>
            <a:r>
              <a:rPr lang="ru-RU" dirty="0" smtClean="0"/>
              <a:t> показателям, указанным в Приказе </a:t>
            </a:r>
            <a:r>
              <a:rPr lang="ru-RU" dirty="0" err="1" smtClean="0"/>
              <a:t>Минобрнауки</a:t>
            </a:r>
            <a:r>
              <a:rPr lang="ru-RU" dirty="0" smtClean="0"/>
              <a:t> № 1094 от 25.11.2021 (Приложение 1) в разделе: Для целей государственной  аккредитации образовательной деятельности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Государственная  аккредитация </a:t>
            </a:r>
            <a:r>
              <a:rPr lang="ru-RU" dirty="0" smtClean="0"/>
              <a:t>образовательной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проведении государственной  </a:t>
            </a:r>
            <a:r>
              <a:rPr lang="ru-RU" dirty="0" smtClean="0"/>
              <a:t>аккредитации образовательной </a:t>
            </a:r>
            <a:r>
              <a:rPr lang="ru-RU" dirty="0" smtClean="0"/>
              <a:t>деятельности необходимо продемонстрировать выполнение шести </a:t>
            </a:r>
            <a:r>
              <a:rPr lang="ru-RU" dirty="0" err="1" smtClean="0"/>
              <a:t>аккредитационных</a:t>
            </a:r>
            <a:r>
              <a:rPr lang="ru-RU" dirty="0" smtClean="0"/>
              <a:t> показателей и набрать минимум 90 баллов (максимально возможное количество баллов – 145 баллов)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Обратите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Все образовательные программы, срок аккредитации которых истекает после 1 марта 2021 получают БЕССРОЧНУЮ АККРЕДИТАЦИЮ</a:t>
            </a:r>
          </a:p>
          <a:p>
            <a:r>
              <a:rPr lang="ru-RU" dirty="0" smtClean="0"/>
              <a:t>Все  образовательные программы, реализуемые Иркутском государственном университете, аккредитованы до 29.11.2023 года, соответственно </a:t>
            </a:r>
            <a:r>
              <a:rPr lang="ru-RU" dirty="0" smtClean="0">
                <a:solidFill>
                  <a:srgbClr val="FF0000"/>
                </a:solidFill>
              </a:rPr>
              <a:t>все программы ИГУ 1.03.2022года становятся автоматически аккредитованными </a:t>
            </a:r>
            <a:r>
              <a:rPr lang="ru-RU" b="1" dirty="0" smtClean="0">
                <a:solidFill>
                  <a:srgbClr val="FF0000"/>
                </a:solidFill>
              </a:rPr>
              <a:t>БЕССРОЧНО!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Аккредитационный</a:t>
            </a:r>
            <a:r>
              <a:rPr lang="ru-RU" dirty="0" smtClean="0"/>
              <a:t> мониторинг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Проводится 1 раз в два года</a:t>
            </a:r>
          </a:p>
          <a:p>
            <a:r>
              <a:rPr lang="ru-RU" dirty="0" smtClean="0"/>
              <a:t>Первый </a:t>
            </a:r>
            <a:r>
              <a:rPr lang="ru-RU" dirty="0" err="1" smtClean="0"/>
              <a:t>аккредитационный</a:t>
            </a:r>
            <a:r>
              <a:rPr lang="ru-RU" dirty="0" smtClean="0"/>
              <a:t> мониторинг будет проходить в мае 2023 года</a:t>
            </a:r>
          </a:p>
          <a:p>
            <a:r>
              <a:rPr lang="ru-RU" dirty="0" smtClean="0"/>
              <a:t>Все программы, реализуемые в ФБГОУ ВО «ИГУ» попадают под этот </a:t>
            </a:r>
            <a:r>
              <a:rPr lang="ru-RU" dirty="0" err="1" smtClean="0"/>
              <a:t>аккредитационный</a:t>
            </a:r>
            <a:r>
              <a:rPr lang="ru-RU" dirty="0" smtClean="0"/>
              <a:t> мониторинг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Ст. 92 Федерального закона «Об образовании в Российской Федерации» в ред. (</a:t>
            </a:r>
            <a:r>
              <a:rPr lang="ru-RU" dirty="0" smtClean="0">
                <a:hlinkClick r:id="rId2"/>
              </a:rPr>
              <a:t>ФЗ</a:t>
            </a:r>
            <a:r>
              <a:rPr lang="ru-RU" dirty="0" smtClean="0"/>
              <a:t> от 11.06.2021 N 170-ФЗ). – вступает в действие с 01.03.2022</a:t>
            </a:r>
          </a:p>
          <a:p>
            <a:pPr>
              <a:buNone/>
            </a:pPr>
            <a:r>
              <a:rPr lang="ru-RU" b="1" dirty="0" smtClean="0"/>
              <a:t>“О внесении изменений в отдельные законодательные акты Российской Федерации в связи с принятием Федерального закона "О государственном контроле (надзоре) и муниципальном контроле в Российской Федерации"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Аккредитационный</a:t>
            </a:r>
            <a:r>
              <a:rPr lang="ru-RU" dirty="0" smtClean="0"/>
              <a:t> мониторинг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Проводится по показателям, указанным в Приказе </a:t>
            </a:r>
            <a:r>
              <a:rPr lang="ru-RU" dirty="0" err="1" smtClean="0"/>
              <a:t>Минобрнауки</a:t>
            </a:r>
            <a:r>
              <a:rPr lang="ru-RU" dirty="0" smtClean="0"/>
              <a:t> № 1094 от 25.11.2021 (Приложение 1) в разделе: Для целей </a:t>
            </a:r>
            <a:r>
              <a:rPr lang="ru-RU" dirty="0" smtClean="0"/>
              <a:t>осуществления  </a:t>
            </a:r>
            <a:r>
              <a:rPr lang="ru-RU" dirty="0" err="1" smtClean="0"/>
              <a:t>аккредитационного</a:t>
            </a:r>
            <a:r>
              <a:rPr lang="ru-RU" dirty="0" smtClean="0"/>
              <a:t> мониторинга.</a:t>
            </a:r>
          </a:p>
          <a:p>
            <a:r>
              <a:rPr lang="ru-RU" dirty="0" smtClean="0"/>
              <a:t>Таких показателей – восемь.</a:t>
            </a:r>
          </a:p>
          <a:p>
            <a:r>
              <a:rPr lang="ru-RU" dirty="0" smtClean="0"/>
              <a:t>Успешно пройдет </a:t>
            </a:r>
            <a:r>
              <a:rPr lang="ru-RU" dirty="0" err="1" smtClean="0"/>
              <a:t>аккредитационный</a:t>
            </a:r>
            <a:r>
              <a:rPr lang="ru-RU" dirty="0" smtClean="0"/>
              <a:t> мониторинг вуз, который набрал </a:t>
            </a:r>
            <a:r>
              <a:rPr lang="ru-RU" b="1" dirty="0" smtClean="0">
                <a:solidFill>
                  <a:srgbClr val="FF0000"/>
                </a:solidFill>
              </a:rPr>
              <a:t>не менее 70 баллов</a:t>
            </a:r>
            <a:r>
              <a:rPr lang="ru-RU" dirty="0" smtClean="0"/>
              <a:t> из 110 баллов максимально возможных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вуз не набирает 70 баллов?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Такой вуз попадает в зону контроля.</a:t>
            </a:r>
          </a:p>
          <a:p>
            <a:r>
              <a:rPr lang="ru-RU" dirty="0" smtClean="0"/>
              <a:t>В этом вузе </a:t>
            </a:r>
            <a:r>
              <a:rPr lang="ru-RU" dirty="0" err="1" smtClean="0"/>
              <a:t>Рособрнадзор</a:t>
            </a:r>
            <a:r>
              <a:rPr lang="ru-RU" dirty="0" smtClean="0"/>
              <a:t> будет проводить ежегодные   надзорные проверки с целью установления соответствия </a:t>
            </a:r>
            <a:r>
              <a:rPr lang="ru-RU" dirty="0" err="1" smtClean="0"/>
              <a:t>аккредитационными</a:t>
            </a:r>
            <a:r>
              <a:rPr lang="ru-RU" dirty="0" smtClean="0"/>
              <a:t> показателям</a:t>
            </a:r>
            <a:r>
              <a:rPr lang="ru-RU" dirty="0" smtClean="0"/>
              <a:t> (А.Музаев)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Федеральный государственный контроль </a:t>
            </a:r>
            <a:r>
              <a:rPr lang="ru-RU" dirty="0" smtClean="0"/>
              <a:t>(надзора) </a:t>
            </a:r>
            <a:r>
              <a:rPr lang="ru-RU" dirty="0" smtClean="0"/>
              <a:t>с целью (ст.93)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3. Предметом федерального государственного контроля (надзора) в сфере образования являются:</a:t>
            </a:r>
          </a:p>
          <a:p>
            <a:r>
              <a:rPr lang="ru-RU" dirty="0" smtClean="0"/>
              <a:t>1) соблюдение обязательных требований, установленных </a:t>
            </a:r>
            <a:r>
              <a:rPr lang="ru-RU" u="sng" dirty="0" smtClean="0">
                <a:hlinkClick r:id="rId2"/>
              </a:rPr>
              <a:t>законодательством</a:t>
            </a:r>
            <a:r>
              <a:rPr lang="ru-RU" dirty="0" smtClean="0"/>
              <a:t> об образовании, в том числе лицензионных требований к образовательной деятельности и требований, установленных федеральными государственными образовательными стандартами, и </a:t>
            </a:r>
            <a:r>
              <a:rPr lang="ru-RU" b="1" dirty="0" smtClean="0">
                <a:solidFill>
                  <a:srgbClr val="FF0000"/>
                </a:solidFill>
              </a:rPr>
              <a:t>требований к выполнению </a:t>
            </a:r>
            <a:r>
              <a:rPr lang="ru-RU" b="1" dirty="0" err="1" smtClean="0">
                <a:solidFill>
                  <a:srgbClr val="FF0000"/>
                </a:solidFill>
              </a:rPr>
              <a:t>аккредитационных</a:t>
            </a:r>
            <a:r>
              <a:rPr lang="ru-RU" b="1" dirty="0" smtClean="0">
                <a:solidFill>
                  <a:srgbClr val="FF0000"/>
                </a:solidFill>
              </a:rPr>
              <a:t> показателей;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Надзорная 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Будет устанавливать соответствие </a:t>
            </a:r>
            <a:r>
              <a:rPr lang="ru-RU" dirty="0" err="1" smtClean="0"/>
              <a:t>аккредитационным</a:t>
            </a:r>
            <a:r>
              <a:rPr lang="ru-RU" dirty="0" smtClean="0"/>
              <a:t> показателям, указанными </a:t>
            </a:r>
            <a:r>
              <a:rPr lang="ru-RU" dirty="0" smtClean="0"/>
              <a:t>в Приказе </a:t>
            </a:r>
            <a:r>
              <a:rPr lang="ru-RU" dirty="0" err="1" smtClean="0"/>
              <a:t>Минобрнауки</a:t>
            </a:r>
            <a:r>
              <a:rPr lang="ru-RU" dirty="0" smtClean="0"/>
              <a:t> № 1094 от 25.11.2021 (Приложение 1) в разделе: Для целей осуществления  федерального государственного контроля (надзора) в сфере </a:t>
            </a:r>
            <a:r>
              <a:rPr lang="ru-RU" dirty="0" smtClean="0"/>
              <a:t>образования</a:t>
            </a:r>
          </a:p>
          <a:p>
            <a:r>
              <a:rPr lang="ru-RU" dirty="0" smtClean="0"/>
              <a:t>Таких показателей – два.</a:t>
            </a:r>
          </a:p>
          <a:p>
            <a:r>
              <a:rPr lang="ru-RU" dirty="0" smtClean="0"/>
              <a:t>Для положительного прохождения данной проверки необходимо набрать </a:t>
            </a:r>
            <a:r>
              <a:rPr lang="ru-RU" b="1" dirty="0" smtClean="0">
                <a:solidFill>
                  <a:srgbClr val="FF0000"/>
                </a:solidFill>
              </a:rPr>
              <a:t>не менее 60 баллов</a:t>
            </a:r>
            <a:r>
              <a:rPr lang="ru-RU" dirty="0" smtClean="0"/>
              <a:t> из 95 возможных.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Ст. </a:t>
            </a:r>
            <a:r>
              <a:rPr lang="ru-RU" b="1" dirty="0" smtClean="0"/>
              <a:t>93. Государственный контроль (надзор) в сфере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В случае выявления нарушения </a:t>
            </a:r>
            <a:r>
              <a:rPr lang="ru-RU" dirty="0" smtClean="0"/>
              <a:t>требований законодательства об образовании, в том числе в случае нарушения лицензионных требований к образовательной деятельности и (или) требований, установленных федеральными государственными образовательными стандартами, </a:t>
            </a:r>
            <a:r>
              <a:rPr lang="ru-RU" b="1" dirty="0" smtClean="0">
                <a:solidFill>
                  <a:srgbClr val="FF0000"/>
                </a:solidFill>
              </a:rPr>
              <a:t>требований к выполнению </a:t>
            </a:r>
            <a:r>
              <a:rPr lang="ru-RU" b="1" dirty="0" err="1" smtClean="0">
                <a:solidFill>
                  <a:srgbClr val="FF0000"/>
                </a:solidFill>
              </a:rPr>
              <a:t>аккредитационных</a:t>
            </a:r>
            <a:r>
              <a:rPr lang="ru-RU" b="1" dirty="0" smtClean="0">
                <a:solidFill>
                  <a:srgbClr val="FF0000"/>
                </a:solidFill>
              </a:rPr>
              <a:t> показателей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 по контролю (надзору) в сфере образования выдает организации</a:t>
            </a:r>
            <a:r>
              <a:rPr lang="ru-RU" dirty="0" smtClean="0"/>
              <a:t>, осуществляющей образовательную деятельность, уполномоченному органу государственной власти или органу местного самоуправления,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допустившим такое нарушение, предписание об устранении выявленного нарушения.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/>
              <a:t>Указанный </a:t>
            </a:r>
            <a:r>
              <a:rPr lang="ru-RU" dirty="0" smtClean="0"/>
              <a:t>в предписании срок его исполнения не может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превышать шесть месяцев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проведении надзорной проверки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Основной процедурой является проведение диагностики (контрольной работы)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необходимых компетенций.</a:t>
            </a:r>
          </a:p>
          <a:p>
            <a:r>
              <a:rPr lang="ru-RU" dirty="0" smtClean="0"/>
              <a:t>В диагностических процедурах будут участвовать студенты не младшее второго курса. </a:t>
            </a:r>
          </a:p>
          <a:p>
            <a:r>
              <a:rPr lang="ru-RU" dirty="0" smtClean="0"/>
              <a:t>Контрольная работа будет проводиться в сроки установленные Приказом (распоряжением)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с использованием оценочных средств вуза.</a:t>
            </a:r>
          </a:p>
          <a:p>
            <a:r>
              <a:rPr lang="ru-RU" dirty="0" smtClean="0"/>
              <a:t>По результатам контрольной работы общую оценку получит вуз и конкретное направление подготовки.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mtClean="0"/>
          </a:p>
          <a:p>
            <a:pPr algn="ctr">
              <a:buNone/>
            </a:pPr>
            <a:r>
              <a:rPr lang="ru-RU" smtClean="0"/>
              <a:t>Можно </a:t>
            </a:r>
            <a:r>
              <a:rPr lang="ru-RU" dirty="0" smtClean="0"/>
              <a:t>задавать по тел. 20-18-91 или 521-939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Статья 92. </a:t>
            </a:r>
            <a:r>
              <a:rPr lang="ru-RU" sz="3600" b="1" dirty="0" smtClean="0"/>
              <a:t>Государственная аккредитация образовательной деятельности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Внесены </a:t>
            </a:r>
            <a:r>
              <a:rPr lang="ru-RU" dirty="0" smtClean="0"/>
              <a:t>изменения  ст.104, ФЗ-170 от 11.06.2021г., которые вступают в силу 01.03.2022 года.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Государственная </a:t>
            </a:r>
            <a:r>
              <a:rPr lang="ru-RU" dirty="0" smtClean="0"/>
              <a:t>аккредитация образовательной деятельности проводится по основным образовательным программам, </a:t>
            </a:r>
            <a:r>
              <a:rPr lang="ru-RU" b="1" dirty="0" smtClean="0">
                <a:solidFill>
                  <a:srgbClr val="FF0000"/>
                </a:solidFill>
              </a:rPr>
              <a:t>за исключением образовательных программ </a:t>
            </a:r>
            <a:r>
              <a:rPr lang="ru-RU" dirty="0" smtClean="0"/>
              <a:t>дошкольного образования, </a:t>
            </a:r>
            <a:r>
              <a:rPr lang="ru-RU" b="1" dirty="0" smtClean="0">
                <a:solidFill>
                  <a:srgbClr val="FF0000"/>
                </a:solidFill>
              </a:rPr>
              <a:t>программ подготовки научных и научно-педагогических кадров в аспирантуре (адъюнктуре), </a:t>
            </a:r>
            <a:r>
              <a:rPr lang="ru-RU" dirty="0" smtClean="0"/>
              <a:t>образовательных программ, реализуемых в соответствии с федеральным государственным образовательным стандартом образования обучающихся с нарушением интеллекта, и основных программ профессионального обучения.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Новая редакция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2.Целью государственной аккредитации </a:t>
            </a:r>
            <a:r>
              <a:rPr lang="ru-RU" dirty="0" smtClean="0"/>
              <a:t>является </a:t>
            </a:r>
            <a:r>
              <a:rPr lang="ru-RU" b="1" dirty="0" smtClean="0">
                <a:solidFill>
                  <a:srgbClr val="FF0000"/>
                </a:solidFill>
              </a:rPr>
              <a:t>подтверждение </a:t>
            </a:r>
            <a:r>
              <a:rPr lang="ru-RU" dirty="0" err="1" smtClean="0"/>
              <a:t>аккредитационным</a:t>
            </a:r>
            <a:r>
              <a:rPr lang="ru-RU" dirty="0" smtClean="0"/>
              <a:t> органом </a:t>
            </a:r>
            <a:r>
              <a:rPr lang="ru-RU" b="1" dirty="0" smtClean="0">
                <a:solidFill>
                  <a:srgbClr val="FF0000"/>
                </a:solidFill>
              </a:rPr>
              <a:t>соответствия качества образования в организации</a:t>
            </a:r>
            <a:r>
              <a:rPr lang="ru-RU" dirty="0" smtClean="0"/>
              <a:t>, осуществляющей образовательную деятельность по заявленным для государственной аккредитации образовательным программам, </a:t>
            </a:r>
            <a:r>
              <a:rPr lang="ru-RU" b="1" dirty="0" smtClean="0">
                <a:solidFill>
                  <a:srgbClr val="FF0000"/>
                </a:solidFill>
              </a:rPr>
              <a:t>установленным </a:t>
            </a:r>
            <a:r>
              <a:rPr lang="ru-RU" b="1" dirty="0" err="1" smtClean="0">
                <a:solidFill>
                  <a:srgbClr val="FF0000"/>
                </a:solidFill>
              </a:rPr>
              <a:t>аккредитационным</a:t>
            </a:r>
            <a:r>
              <a:rPr lang="ru-RU" b="1" dirty="0" smtClean="0">
                <a:solidFill>
                  <a:srgbClr val="FF0000"/>
                </a:solidFill>
              </a:rPr>
              <a:t> показателям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Старая редакция </a:t>
            </a:r>
          </a:p>
          <a:p>
            <a:pPr algn="ctr"/>
            <a:r>
              <a:rPr lang="ru-RU" dirty="0" smtClean="0"/>
              <a:t>(действует до  1.03.2022 года)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Целью государственной аккредитации образовательной деятельности является </a:t>
            </a:r>
            <a:r>
              <a:rPr lang="ru-RU" b="1" dirty="0" smtClean="0">
                <a:solidFill>
                  <a:srgbClr val="FF0000"/>
                </a:solidFill>
              </a:rPr>
              <a:t>подтверждение соответствия федеральным государственным образовательным стандартам </a:t>
            </a:r>
            <a:r>
              <a:rPr lang="ru-RU" dirty="0" smtClean="0"/>
              <a:t>образовательной деятельности по основным образовательным программам и подготовки обучающихся в образовательных организациях, организациях, осуществляющих обучение, а также индивидуальными предпринимателями, за исключением индивидуальных предпринимателей, осуществляющих образовательную деятельность непосредственно.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Аккредитационные</a:t>
            </a:r>
            <a:r>
              <a:rPr lang="ru-RU" dirty="0" smtClean="0"/>
              <a:t> показатели (ч.3,.ст.92)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Аккредитационные</a:t>
            </a:r>
            <a:r>
              <a:rPr lang="ru-RU" dirty="0" smtClean="0"/>
              <a:t> </a:t>
            </a:r>
            <a:r>
              <a:rPr lang="ru-RU" dirty="0" smtClean="0"/>
              <a:t>показатели представляют собой совокупность обязательных требований, которые установлены в соответствии с настоящим Федеральным законом к качеству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Аккредитационные</a:t>
            </a:r>
            <a:r>
              <a:rPr lang="ru-RU" dirty="0" smtClean="0"/>
              <a:t> показатели (ч.4,.ст.92)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Аккредитационные</a:t>
            </a:r>
            <a:r>
              <a:rPr lang="ru-RU" dirty="0" smtClean="0"/>
              <a:t> показатели могут устанавливаться по основным образовательным программам, относящимся к одному уровню образования, одному направлению подготовки, специальности, профессии, одной области образования, области и по виду профессиональной деятельности, укрупненной группе профессий, специальностей и направлений подготовки.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Аккредитационные</a:t>
            </a:r>
            <a:r>
              <a:rPr lang="ru-RU" dirty="0" smtClean="0"/>
              <a:t> показатели (ч.4,.ст.92)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 smtClean="0"/>
              <a:t>Аккредитационные</a:t>
            </a:r>
            <a:r>
              <a:rPr lang="ru-RU" dirty="0" smtClean="0"/>
              <a:t> показатели </a:t>
            </a:r>
            <a:r>
              <a:rPr lang="ru-RU" b="1" dirty="0" smtClean="0">
                <a:solidFill>
                  <a:srgbClr val="FF0000"/>
                </a:solidFill>
              </a:rPr>
              <a:t>по образовательным программам высшего образования </a:t>
            </a:r>
            <a:r>
              <a:rPr lang="ru-RU" dirty="0" smtClean="0"/>
              <a:t>устанавливаются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высшего образования, по согласованию с федеральным органом исполнительной власти, осуществляющим функции по контролю и надзору в сфере образования.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Новая редакция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>8.При проведении государственной аккредитации по основным профессиональным образовательным программам </a:t>
            </a:r>
            <a:r>
              <a:rPr lang="ru-RU" dirty="0" err="1" smtClean="0"/>
              <a:t>аккредитационный</a:t>
            </a:r>
            <a:r>
              <a:rPr lang="ru-RU" dirty="0" smtClean="0"/>
              <a:t> орган принимает решение о государственной аккредитации или об отказе в государственной аккредитации по указанным образовательным программам в отношении каждого уровня профессионального образования, </a:t>
            </a:r>
            <a:r>
              <a:rPr lang="ru-RU" b="1" dirty="0" smtClean="0">
                <a:solidFill>
                  <a:srgbClr val="FF0000"/>
                </a:solidFill>
              </a:rPr>
              <a:t>либо каждому направлению подготовки, специальности</a:t>
            </a:r>
            <a:r>
              <a:rPr lang="ru-RU" dirty="0" smtClean="0"/>
              <a:t>, профессии, либо укрупненной группе профессий, специальностей и направлений подготовки, </a:t>
            </a:r>
            <a:r>
              <a:rPr lang="ru-RU" b="1" dirty="0" smtClean="0">
                <a:solidFill>
                  <a:srgbClr val="FF0000"/>
                </a:solidFill>
              </a:rPr>
              <a:t>либо области образования или виду профессиональной деятельности, </a:t>
            </a:r>
            <a:r>
              <a:rPr lang="ru-RU" dirty="0" smtClean="0"/>
              <a:t>к которым относятся заявленные для государственной аккредитации основные профессиональные образовательные программы, в соответствии с заявлением организации, осуществляющей образовательную деятельность.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Старая редакция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7. При проведении государственной аккредитации образовательной деятельности по основным профессиональным образовательным программам </a:t>
            </a:r>
            <a:r>
              <a:rPr lang="ru-RU" dirty="0" err="1" smtClean="0"/>
              <a:t>аккредитационный</a:t>
            </a:r>
            <a:r>
              <a:rPr lang="ru-RU" dirty="0" smtClean="0"/>
              <a:t> орган принимает решение о государственной аккредитации или об отказе в государственной аккредитации образовательной деятельности по </a:t>
            </a:r>
            <a:r>
              <a:rPr lang="ru-RU" b="1" dirty="0" smtClean="0">
                <a:solidFill>
                  <a:srgbClr val="FF0000"/>
                </a:solidFill>
              </a:rPr>
              <a:t>указанным образовательным программам в отношении каждого уровня профессионального образования по каждой укрупненной группе профессий, специальностей и направлений подготовки</a:t>
            </a:r>
            <a:r>
              <a:rPr lang="ru-RU" dirty="0" smtClean="0"/>
              <a:t>, к которым относятся заявленные для государственной аккредитации основные профессиональные образовательные программы.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901</Words>
  <Application>Microsoft Office PowerPoint</Application>
  <PresentationFormat>Экран (4:3)</PresentationFormat>
  <Paragraphs>69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Аккредитация 2022</vt:lpstr>
      <vt:lpstr>Нормативные документы</vt:lpstr>
      <vt:lpstr>Статья 92. Государственная аккредитация образовательной деятельности</vt:lpstr>
      <vt:lpstr>Изменения</vt:lpstr>
      <vt:lpstr>Изменения</vt:lpstr>
      <vt:lpstr>Аккредитационные показатели (ч.3,.ст.92)</vt:lpstr>
      <vt:lpstr>Аккредитационные показатели (ч.4,.ст.92)</vt:lpstr>
      <vt:lpstr>Аккредитационные показатели (ч.4,.ст.92)</vt:lpstr>
      <vt:lpstr>Изменения</vt:lpstr>
      <vt:lpstr>Аккредитационные показатели</vt:lpstr>
      <vt:lpstr>Слайд 11</vt:lpstr>
      <vt:lpstr>Слайд 12</vt:lpstr>
      <vt:lpstr>Слайд 13</vt:lpstr>
      <vt:lpstr>Слайд 14</vt:lpstr>
      <vt:lpstr>Традиционный вариант аккредитации:</vt:lpstr>
      <vt:lpstr>Новый вариант аккредитации</vt:lpstr>
      <vt:lpstr>Государственная  аккредитация образовательной деятельности</vt:lpstr>
      <vt:lpstr>Обратите внимание!</vt:lpstr>
      <vt:lpstr>Аккредитационный мониторинг</vt:lpstr>
      <vt:lpstr>Аккредитационный мониторинг</vt:lpstr>
      <vt:lpstr>Если вуз не набирает 70 баллов?</vt:lpstr>
      <vt:lpstr>Федеральный государственный контроль (надзора) с целью (ст.93)</vt:lpstr>
      <vt:lpstr>Надзорная проверка</vt:lpstr>
      <vt:lpstr>Ст. 93. Государственный контроль (надзор) в сфере образования</vt:lpstr>
      <vt:lpstr>При проведении надзорной проверки</vt:lpstr>
      <vt:lpstr>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Аккредитация 2022</dc:title>
  <dc:creator>User</dc:creator>
  <cp:lastModifiedBy>User</cp:lastModifiedBy>
  <cp:revision>33</cp:revision>
  <dcterms:created xsi:type="dcterms:W3CDTF">2021-12-17T13:41:22Z</dcterms:created>
  <dcterms:modified xsi:type="dcterms:W3CDTF">2021-12-22T09:52:16Z</dcterms:modified>
</cp:coreProperties>
</file>