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Default Extension="svg" ContentType="image/sv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4"/>
  </p:handoutMasterIdLst>
  <p:sldIdLst>
    <p:sldId id="256" r:id="rId2"/>
    <p:sldId id="262" r:id="rId3"/>
    <p:sldId id="263" r:id="rId4"/>
    <p:sldId id="264" r:id="rId5"/>
    <p:sldId id="257" r:id="rId6"/>
    <p:sldId id="310" r:id="rId7"/>
    <p:sldId id="311" r:id="rId8"/>
    <p:sldId id="312" r:id="rId9"/>
    <p:sldId id="313" r:id="rId10"/>
    <p:sldId id="267" r:id="rId11"/>
    <p:sldId id="258" r:id="rId12"/>
    <p:sldId id="259" r:id="rId13"/>
    <p:sldId id="260" r:id="rId14"/>
    <p:sldId id="261" r:id="rId15"/>
    <p:sldId id="268" r:id="rId16"/>
    <p:sldId id="269" r:id="rId17"/>
    <p:sldId id="270" r:id="rId18"/>
    <p:sldId id="271" r:id="rId19"/>
    <p:sldId id="272" r:id="rId20"/>
    <p:sldId id="274" r:id="rId21"/>
    <p:sldId id="275" r:id="rId22"/>
    <p:sldId id="276" r:id="rId23"/>
    <p:sldId id="277" r:id="rId24"/>
    <p:sldId id="279" r:id="rId25"/>
    <p:sldId id="281" r:id="rId26"/>
    <p:sldId id="283" r:id="rId27"/>
    <p:sldId id="285" r:id="rId28"/>
    <p:sldId id="286" r:id="rId29"/>
    <p:sldId id="284" r:id="rId30"/>
    <p:sldId id="289" r:id="rId31"/>
    <p:sldId id="288" r:id="rId32"/>
    <p:sldId id="290" r:id="rId33"/>
    <p:sldId id="291" r:id="rId34"/>
    <p:sldId id="295" r:id="rId35"/>
    <p:sldId id="294" r:id="rId36"/>
    <p:sldId id="293" r:id="rId37"/>
    <p:sldId id="296" r:id="rId38"/>
    <p:sldId id="297" r:id="rId39"/>
    <p:sldId id="299" r:id="rId40"/>
    <p:sldId id="300" r:id="rId41"/>
    <p:sldId id="305" r:id="rId42"/>
    <p:sldId id="302" r:id="rId43"/>
    <p:sldId id="309" r:id="rId44"/>
    <p:sldId id="306" r:id="rId45"/>
    <p:sldId id="307" r:id="rId46"/>
    <p:sldId id="308" r:id="rId47"/>
    <p:sldId id="316" r:id="rId48"/>
    <p:sldId id="318" r:id="rId49"/>
    <p:sldId id="303" r:id="rId50"/>
    <p:sldId id="304" r:id="rId51"/>
    <p:sldId id="314" r:id="rId52"/>
    <p:sldId id="315" r:id="rId5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55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9E4D44-A41F-4DBE-910A-FC450E32B781}" type="datetimeFigureOut">
              <a:rPr lang="ru-RU" smtClean="0"/>
              <a:pPr/>
              <a:t>07.06.2021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5037FC1-9432-4D04-9351-CEAD21A77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002514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A1EF60D-5BE2-4159-908A-80F9D46300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391A4E9E-2BAA-4012-8319-8887F339DF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2D3C6CB0-79C6-4FA2-BD27-F4A544CF4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4C41D-3EDF-4F4F-A89C-76A2DDC2DCBA}" type="datetimeFigureOut">
              <a:rPr lang="ru-RU" smtClean="0"/>
              <a:pPr/>
              <a:t>07.06.2021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52ACD02A-6C49-41D0-B3F3-2BE46EED2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0AEC7865-D92E-45FC-A481-4C0E4BF50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C1AF0-A67E-4D73-8ADC-3DFE777DC9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28627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8E2CD00-6B3D-49BD-BB57-836F3005E7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09341077-A4A0-4769-8E36-23295A0B89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C3CBAA26-DCD1-4A2E-8BC8-B1A696E6C1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4C41D-3EDF-4F4F-A89C-76A2DDC2DCBA}" type="datetimeFigureOut">
              <a:rPr lang="ru-RU" smtClean="0"/>
              <a:pPr/>
              <a:t>07.06.2021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731BBA3E-2E16-4E3D-8E6C-ABE8874E5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69D8C96C-B1B4-400A-9760-CC73C7B1E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C1AF0-A67E-4D73-8ADC-3DFE777DC9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009220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A92F1FA5-768C-41EE-84E2-6BEBD9F21B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F4B9445B-9020-43C1-BFBA-2C164E2B06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EA140ED0-F29E-410B-A51D-25AAB8EA1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4C41D-3EDF-4F4F-A89C-76A2DDC2DCBA}" type="datetimeFigureOut">
              <a:rPr lang="ru-RU" smtClean="0"/>
              <a:pPr/>
              <a:t>07.06.2021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9FD6CDE-F62B-4937-ABD3-0EA193BA7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F89CB6FF-DBD7-478D-9BCF-73BB2EE35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C1AF0-A67E-4D73-8ADC-3DFE777DC9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4234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505F944-46C7-4852-8844-C11D94B88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86FEFB2-0CAE-4F62-A944-524B29AB23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1972187-A699-4F3B-BCDA-D79960C5A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4C41D-3EDF-4F4F-A89C-76A2DDC2DCBA}" type="datetimeFigureOut">
              <a:rPr lang="ru-RU" smtClean="0"/>
              <a:pPr/>
              <a:t>07.06.2021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A3D4FE6D-DBCD-410B-B3C3-79567E94C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3CA7BD28-E878-48DB-8717-43515F2D0F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C1AF0-A67E-4D73-8ADC-3DFE777DC9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05041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91D414B-7B7B-4CC0-BB28-5352EC750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5895D02F-059B-4B36-B7BC-90B3EBF75B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B91056D-1332-4D3E-B041-214BAB8900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4C41D-3EDF-4F4F-A89C-76A2DDC2DCBA}" type="datetimeFigureOut">
              <a:rPr lang="ru-RU" smtClean="0"/>
              <a:pPr/>
              <a:t>07.06.2021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384CCB1A-2B5C-4BB1-9AC2-8E354BE61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B31DBF7-7F02-4FDD-9449-4F311786A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C1AF0-A67E-4D73-8ADC-3DFE777DC9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23149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4E6757C-FD55-44A1-9667-6E2D30BE1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FFC831E-68A9-4AA6-9EA8-17C4798CF5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1A9CD08A-06DC-45F9-BC80-F76E662297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DC9D8FA3-9064-4363-9453-208FC709F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4C41D-3EDF-4F4F-A89C-76A2DDC2DCBA}" type="datetimeFigureOut">
              <a:rPr lang="ru-RU" smtClean="0"/>
              <a:pPr/>
              <a:t>07.06.2021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9C55D3E5-981E-4CA4-9926-1B6F2CE3A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60EEE595-F2ED-403C-AC5C-F8658BC5E1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C1AF0-A67E-4D73-8ADC-3DFE777DC9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49491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788000F-E7BD-41A6-9A5B-39B3D92F37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F5FF11C0-AAFA-4E6F-AE89-E22A67DEAE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A270FDCD-2875-41E7-89E8-A6A0A171DE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668D6B1A-C892-4D78-B136-D857A21171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943E7603-9CE3-4D73-9C92-D82E43BF874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41B672A8-579F-414A-BCF7-98CFDF09E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4C41D-3EDF-4F4F-A89C-76A2DDC2DCBA}" type="datetimeFigureOut">
              <a:rPr lang="ru-RU" smtClean="0"/>
              <a:pPr/>
              <a:t>07.06.2021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12EF7FBE-D416-46F3-8399-CE7EE2F30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C46DBBDC-21F8-41E7-8649-0B7FE45266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C1AF0-A67E-4D73-8ADC-3DFE777DC9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18132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08F91A6-BCC8-48D0-8DFE-B836CE433F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7258DEC3-92BE-4E32-AE7C-10E3AF3ED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4C41D-3EDF-4F4F-A89C-76A2DDC2DCBA}" type="datetimeFigureOut">
              <a:rPr lang="ru-RU" smtClean="0"/>
              <a:pPr/>
              <a:t>07.06.2021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8C993000-7E23-4C9F-96D6-3EDB07B51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C3917673-D33E-487C-802F-CB6F05EE7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C1AF0-A67E-4D73-8ADC-3DFE777DC9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193329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AD873782-0C1F-4452-93DF-5AEEEE534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4C41D-3EDF-4F4F-A89C-76A2DDC2DCBA}" type="datetimeFigureOut">
              <a:rPr lang="ru-RU" smtClean="0"/>
              <a:pPr/>
              <a:t>07.06.2021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2CD3266C-4ED9-4F83-AA98-85BEEA0D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90BEE138-519B-431F-A31E-913288B0D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C1AF0-A67E-4D73-8ADC-3DFE777DC9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82426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6A6CE4FE-29A6-4415-8B8E-B16091F95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D4471CA0-CA14-4BAC-98E8-6C83466ADE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4963B1E4-4EB2-416F-AA12-7B2B856C98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49752506-7535-4168-AE6D-B648E169A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4C41D-3EDF-4F4F-A89C-76A2DDC2DCBA}" type="datetimeFigureOut">
              <a:rPr lang="ru-RU" smtClean="0"/>
              <a:pPr/>
              <a:t>07.06.2021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6321AE0C-EB38-4B9D-B83A-ED362050E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1FB98466-0671-49D2-AB05-1C8820593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C1AF0-A67E-4D73-8ADC-3DFE777DC9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839053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72A63BB-4008-418A-B135-9A852AC441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2EDD30D9-A958-4EA2-A7F9-F84CB364D9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3BC4ED10-E5E5-4CF9-AE11-CCEFD751CE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1F10CDCF-ECD5-408A-BDB5-16FC46064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14C41D-3EDF-4F4F-A89C-76A2DDC2DCBA}" type="datetimeFigureOut">
              <a:rPr lang="ru-RU" smtClean="0"/>
              <a:pPr/>
              <a:t>07.06.2021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EA2C9D30-89C6-45F4-BF55-972E1B2FFE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AF111A9E-7C5A-4F8D-A18C-7366ED76E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C1AF0-A67E-4D73-8ADC-3DFE777DC9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46538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7BD4F5DF-1FE3-4A4A-A255-C4E9E6DD8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47EDB5FA-9E41-4B89-A61D-2D0A30FDF9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83E077B3-DEC4-4B68-8608-1D5FA1B5FA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14C41D-3EDF-4F4F-A89C-76A2DDC2DCBA}" type="datetimeFigureOut">
              <a:rPr lang="ru-RU" smtClean="0"/>
              <a:pPr/>
              <a:t>07.06.2021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2DEAB1F-F1BA-4DF2-9770-47ADFB9943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B9A1E86B-3691-4E55-8992-4BCC1873A3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C1AF0-A67E-4D73-8ADC-3DFE777DC9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75674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4C79732-E643-4E30-BAE0-3FDFB695608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Изменения ФГОС ВО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3DA543C3-8870-439B-97BD-7FE6957F86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endParaRPr lang="ru-RU" dirty="0" smtClean="0"/>
          </a:p>
          <a:p>
            <a:r>
              <a:rPr lang="ru-RU" dirty="0" smtClean="0"/>
              <a:t>Отдел лицензирования, аккредитации и методического обеспечения</a:t>
            </a:r>
            <a:endParaRPr lang="ru-RU" dirty="0" smtClean="0"/>
          </a:p>
          <a:p>
            <a:r>
              <a:rPr lang="ru-RU" dirty="0" smtClean="0"/>
              <a:t>2021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6210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Приказ </a:t>
            </a:r>
            <a:r>
              <a:rPr lang="ru-RU" dirty="0" err="1" smtClean="0"/>
              <a:t>Минобрнауки</a:t>
            </a:r>
            <a:r>
              <a:rPr lang="ru-RU" dirty="0" smtClean="0"/>
              <a:t> №1446 (от 26.11.2020) – вступает в силу 01.09.2021года.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Приложение 1 Программы </a:t>
            </a:r>
            <a:r>
              <a:rPr lang="ru-RU" b="1" dirty="0" err="1" smtClean="0"/>
              <a:t>бакалавриата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Приложение 3 Программы </a:t>
            </a:r>
            <a:r>
              <a:rPr lang="ru-RU" b="1" dirty="0" err="1" smtClean="0"/>
              <a:t>специалитета</a:t>
            </a:r>
            <a:endParaRPr lang="ru-RU" b="1" dirty="0" smtClean="0"/>
          </a:p>
          <a:p>
            <a:pPr>
              <a:buNone/>
            </a:pPr>
            <a:r>
              <a:rPr lang="ru-RU" i="1" dirty="0" smtClean="0">
                <a:solidFill>
                  <a:srgbClr val="C00000"/>
                </a:solidFill>
              </a:rPr>
              <a:t>Изменения ФГОС ВО, утвержденные до 2020 года</a:t>
            </a:r>
          </a:p>
          <a:p>
            <a:r>
              <a:rPr lang="ru-RU" dirty="0" smtClean="0"/>
              <a:t>Изменения формулировки и дополнение УК</a:t>
            </a:r>
          </a:p>
          <a:p>
            <a:r>
              <a:rPr lang="ru-RU" dirty="0" smtClean="0"/>
              <a:t>Изменения формулировки и дополнение ОПК</a:t>
            </a:r>
          </a:p>
          <a:p>
            <a:r>
              <a:rPr lang="ru-RU" dirty="0" smtClean="0"/>
              <a:t>Частные случаи изменений ФГОС ВО</a:t>
            </a:r>
          </a:p>
          <a:p>
            <a:r>
              <a:rPr lang="ru-RU" i="1" dirty="0" smtClean="0">
                <a:solidFill>
                  <a:srgbClr val="C00000"/>
                </a:solidFill>
              </a:rPr>
              <a:t>Изменения ФГОС ВО, утвержденные в 2020 году</a:t>
            </a:r>
          </a:p>
          <a:p>
            <a:pPr>
              <a:buNone/>
            </a:pPr>
            <a:r>
              <a:rPr lang="ru-RU" b="1" dirty="0" smtClean="0"/>
              <a:t>Приложение 2 Программы магистратуры</a:t>
            </a:r>
            <a:endParaRPr lang="ru-RU" b="1" dirty="0" smtClean="0"/>
          </a:p>
          <a:p>
            <a:r>
              <a:rPr lang="ru-RU" dirty="0" smtClean="0"/>
              <a:t>Отмена </a:t>
            </a:r>
            <a:r>
              <a:rPr lang="ru-RU" dirty="0" smtClean="0"/>
              <a:t>подпункта ФГОС ВО</a:t>
            </a:r>
          </a:p>
          <a:p>
            <a:r>
              <a:rPr lang="ru-RU" dirty="0" smtClean="0"/>
              <a:t>Частные </a:t>
            </a:r>
            <a:r>
              <a:rPr lang="ru-RU" dirty="0" smtClean="0"/>
              <a:t>случаи изменений ФГОС ВО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EE24F12-3756-4943-B608-13A33203C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п.3.2.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="" xmlns:a16="http://schemas.microsoft.com/office/drawing/2014/main" id="{D3725185-490E-4E59-97C6-775F2B5807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333937601"/>
              </p:ext>
            </p:extLst>
          </p:nvPr>
        </p:nvGraphicFramePr>
        <p:xfrm>
          <a:off x="609600" y="1825625"/>
          <a:ext cx="10744200" cy="4216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486400">
                  <a:extLst>
                    <a:ext uri="{9D8B030D-6E8A-4147-A177-3AD203B41FA5}">
                      <a16:colId xmlns="" xmlns:a16="http://schemas.microsoft.com/office/drawing/2014/main" val="3247686064"/>
                    </a:ext>
                  </a:extLst>
                </a:gridCol>
                <a:gridCol w="5257800">
                  <a:extLst>
                    <a:ext uri="{9D8B030D-6E8A-4147-A177-3AD203B41FA5}">
                      <a16:colId xmlns="" xmlns:a16="http://schemas.microsoft.com/office/drawing/2014/main" val="1505566936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ru-RU" dirty="0">
                          <a:solidFill>
                            <a:schemeClr val="tx1"/>
                          </a:solidFill>
                        </a:rPr>
                        <a:t>Строку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30205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Безопасность жизнедеятельности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УК-8</a:t>
                      </a:r>
                      <a:r>
                        <a:rPr lang="ru-RU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Способен создавать и поддерживать  безопасные условия жизнедеятельности, в том числе при возникновении чрезвычайных ситуаций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96506767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/>
                        <a:t>Заменить строкой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701947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Безопасность жизнедеятельности</a:t>
                      </a:r>
                      <a:endParaRPr lang="ru-RU" dirty="0"/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УК-8 </a:t>
                      </a:r>
                      <a:r>
                        <a:rPr lang="ru-RU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Способен создавать и поддерживать в повседневной жизни и в профессиональной деятельности безопасные условия жизнедеятельности для сохранения природной среды, обеспечения устойчивого развития общества,  в том числе при угрозе и возникновении чрезвычайных ситуаций и военных конфликтов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790870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54335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EE24F12-3756-4943-B608-13A33203C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п.3.2</a:t>
            </a:r>
            <a:r>
              <a:rPr lang="ru-RU" dirty="0"/>
              <a:t>.</a:t>
            </a:r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="" xmlns:a16="http://schemas.microsoft.com/office/drawing/2014/main" id="{D3725185-490E-4E59-97C6-775F2B5807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505615340"/>
              </p:ext>
            </p:extLst>
          </p:nvPr>
        </p:nvGraphicFramePr>
        <p:xfrm>
          <a:off x="314632" y="1825625"/>
          <a:ext cx="11039168" cy="4297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043949">
                  <a:extLst>
                    <a:ext uri="{9D8B030D-6E8A-4147-A177-3AD203B41FA5}">
                      <a16:colId xmlns="" xmlns:a16="http://schemas.microsoft.com/office/drawing/2014/main" val="3247686064"/>
                    </a:ext>
                  </a:extLst>
                </a:gridCol>
                <a:gridCol w="5995219">
                  <a:extLst>
                    <a:ext uri="{9D8B030D-6E8A-4147-A177-3AD203B41FA5}">
                      <a16:colId xmlns="" xmlns:a16="http://schemas.microsoft.com/office/drawing/2014/main" val="3095271468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ru-RU" sz="4000" b="1" dirty="0">
                          <a:solidFill>
                            <a:srgbClr val="C00000"/>
                          </a:solidFill>
                        </a:rPr>
                        <a:t>Дополнить новыми строками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30205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/>
                        <a:t>Экономическая культура, в том числе финансовая грамотность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>
                          <a:solidFill>
                            <a:srgbClr val="C00000"/>
                          </a:solidFill>
                        </a:rPr>
                        <a:t>УК-9</a:t>
                      </a:r>
                      <a:r>
                        <a:rPr lang="ru-RU" sz="3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Способен принимать обоснованные экономические решения в различных областях жизнедеятельности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96506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dirty="0">
                          <a:solidFill>
                            <a:schemeClr val="tx1"/>
                          </a:solidFill>
                        </a:rPr>
                        <a:t>Гражданская позиция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3200" b="1" dirty="0">
                          <a:solidFill>
                            <a:srgbClr val="C00000"/>
                          </a:solidFill>
                        </a:rPr>
                        <a:t>УК-10</a:t>
                      </a:r>
                      <a:r>
                        <a:rPr lang="ru-RU" sz="3200" dirty="0"/>
                        <a:t> </a:t>
                      </a:r>
                      <a:r>
                        <a:rPr lang="ru-RU" sz="3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Способен формировать нетерпимое отношение к коррупционному поведению</a:t>
                      </a:r>
                      <a:endParaRPr lang="ru-RU" sz="3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9790870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65979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152966D-BC9A-40AB-AAAC-0F3CD4D96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Данные изменения внесены :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CA0A594-B283-4A74-A037-66B8F434C4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01.03.01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Математика (85)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01.03.02 Прикладная математика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информатика (86)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02.03.02  Фундаментальная информатика и информационные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технологии (38)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02.03.03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Математическое обеспечение и администрирование информационных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систем (39)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04.03.01.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Химия (28)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41.03.01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Зарубежное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регионоведение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(17)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41.03.04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Политология (41)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>41.03.05 Международные отношения (19)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42.03.01. Реклама и связь с общественностью (5)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42.03.02 Журналистика (11)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43.03.01.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Сервис (6)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43.03.03 Гостиничное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дело (7)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43.03.02 Туризм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(8)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5684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C152966D-BC9A-40AB-AAAC-0F3CD4D96A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Внесены изменения: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7CA0A594-B283-4A74-A037-66B8F434C4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09.03.03 Прикладная информатика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(44)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11.03.04 Электроника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наноэлектроника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(48)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51.03.03  Социально-культурная деятельность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(81)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51.03.01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Культурология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(79)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51.03.04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Музеология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 охрана объектов культурного и природного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наследия (82)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39.03.01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Социология (94)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39.03.02  Социальная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работа (95)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44.03.01 Педагогическое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образование (101)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44.03.02.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Психолого-педагогичское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образование (102)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44.03.03 Специальное (дефектологическое)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образование (103)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44.03.04 Профессиональное обучение (по отраслям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(104)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44.03.05 Педагогическое образование(с двумя профилями подготовки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(105)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51027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42.03.01. Реклама и связь с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общественностью(5);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42.03.02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Журналистика (11)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311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  <a:gridCol w="5257800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Строку в п.3.3 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Технологии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ОПК -6  Способен использовать в профессиональной деятельности современные технические средства и информационно-коммуникационные технологии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Заменить строкой 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Технологии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ОПК-6 Способен понимать принципы работы современных информационных технологий и использовать их</a:t>
                      </a:r>
                      <a:r>
                        <a:rPr lang="ru-RU" baseline="0" dirty="0" smtClean="0"/>
                        <a:t> для решения задач профессиональной деятельности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EE24F12-3756-4943-B608-13A33203C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43.03.01 </a:t>
            </a:r>
            <a:r>
              <a:rPr lang="ru-RU" b="1" dirty="0" smtClean="0"/>
              <a:t>Сервис (6); </a:t>
            </a:r>
            <a:r>
              <a:rPr lang="ru-RU" b="1" dirty="0" smtClean="0"/>
              <a:t>43.03.03 Гостиничное </a:t>
            </a:r>
            <a:r>
              <a:rPr lang="ru-RU" b="1" dirty="0" smtClean="0"/>
              <a:t>дело  (7); </a:t>
            </a:r>
            <a:r>
              <a:rPr lang="ru-RU" b="1" dirty="0" smtClean="0"/>
              <a:t>43.03.02 </a:t>
            </a:r>
            <a:r>
              <a:rPr lang="ru-RU" b="1" dirty="0" smtClean="0"/>
              <a:t>Туризм(8) - </a:t>
            </a:r>
            <a:r>
              <a:rPr lang="ru-RU" b="1" dirty="0" smtClean="0">
                <a:solidFill>
                  <a:srgbClr val="C00000"/>
                </a:solidFill>
              </a:rPr>
              <a:t>п.3.3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="" xmlns:a16="http://schemas.microsoft.com/office/drawing/2014/main" id="{D3725185-490E-4E59-97C6-775F2B5807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505615340"/>
              </p:ext>
            </p:extLst>
          </p:nvPr>
        </p:nvGraphicFramePr>
        <p:xfrm>
          <a:off x="314632" y="1825625"/>
          <a:ext cx="11039168" cy="3718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043949">
                  <a:extLst>
                    <a:ext uri="{9D8B030D-6E8A-4147-A177-3AD203B41FA5}">
                      <a16:colId xmlns="" xmlns:a16="http://schemas.microsoft.com/office/drawing/2014/main" val="3247686064"/>
                    </a:ext>
                  </a:extLst>
                </a:gridCol>
                <a:gridCol w="5995219">
                  <a:extLst>
                    <a:ext uri="{9D8B030D-6E8A-4147-A177-3AD203B41FA5}">
                      <a16:colId xmlns="" xmlns:a16="http://schemas.microsoft.com/office/drawing/2014/main" val="3095271468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ru-RU" sz="4000" b="1" dirty="0">
                          <a:solidFill>
                            <a:srgbClr val="C00000"/>
                          </a:solidFill>
                        </a:rPr>
                        <a:t>Дополнить </a:t>
                      </a:r>
                      <a:r>
                        <a:rPr lang="ru-RU" sz="4000" b="1" dirty="0" smtClean="0">
                          <a:solidFill>
                            <a:srgbClr val="C00000"/>
                          </a:solidFill>
                        </a:rPr>
                        <a:t>новой строкой</a:t>
                      </a:r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30205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Информационно-коммуникационные технологии для профессиональной деятельности</a:t>
                      </a:r>
                      <a:endParaRPr lang="ru-RU" sz="32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200" b="1" dirty="0" smtClean="0">
                          <a:solidFill>
                            <a:srgbClr val="C00000"/>
                          </a:solidFill>
                        </a:rPr>
                        <a:t>ОПК-8</a:t>
                      </a:r>
                      <a:r>
                        <a:rPr lang="ru-RU" sz="3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 </a:t>
                      </a:r>
                      <a:r>
                        <a:rPr lang="ru-RU" sz="3200" dirty="0" smtClean="0"/>
                        <a:t>Способен понимать принципы работы современных информационных технологий и использовать их</a:t>
                      </a:r>
                      <a:r>
                        <a:rPr lang="ru-RU" sz="3200" baseline="0" dirty="0" smtClean="0"/>
                        <a:t> для решения задач профессиональной деятельности</a:t>
                      </a:r>
                      <a:endParaRPr lang="ru-RU" sz="3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965067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65979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41.03.01. Зарубежное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регионоведение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(17);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41.03.05 Международные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отношения(19);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41.03.04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Политология(41)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311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1219"/>
                <a:gridCol w="6514381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Строку в п.3.3 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Применение информационно-коммуникационных технологий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ОПК -2  Способен применять  информационно-коммуникационные технологии и программные средства для решения</a:t>
                      </a:r>
                      <a:r>
                        <a:rPr lang="ru-RU" baseline="0" dirty="0" smtClean="0"/>
                        <a:t>  стандартных задач  профессиональной деятельности на основе информационной и библиографической культуры и требований информационной безопасности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Заменить строкой 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Технологии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ОПК-2 Способен понимать принципы работы современных информационных технологий и использовать их</a:t>
                      </a:r>
                      <a:r>
                        <a:rPr lang="ru-RU" baseline="0" dirty="0" smtClean="0"/>
                        <a:t> для решения задач профессиональной деятельности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04.03.01.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Химия(28)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65671" y="1273534"/>
          <a:ext cx="10515600" cy="530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5883"/>
                <a:gridCol w="7799717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Строку в п.3.3 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2622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Физико-математическая и компьютерная грамотность при решении задач профессиональной деятельности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ОПК -4  </a:t>
                      </a:r>
                      <a:r>
                        <a:rPr lang="ru-RU" dirty="0" smtClean="0"/>
                        <a:t>Способен планировать работы</a:t>
                      </a:r>
                      <a:r>
                        <a:rPr lang="ru-RU" baseline="0" dirty="0" smtClean="0"/>
                        <a:t> химической направленности, обрабатывать и интерпретировать полученные результаты с использованием теоретических знаний и практических навыков решения математических и физических задач</a:t>
                      </a:r>
                    </a:p>
                    <a:p>
                      <a:r>
                        <a:rPr lang="ru-RU" b="1" baseline="0" dirty="0" smtClean="0">
                          <a:solidFill>
                            <a:srgbClr val="C00000"/>
                          </a:solidFill>
                        </a:rPr>
                        <a:t>ОПК-5</a:t>
                      </a:r>
                      <a:r>
                        <a:rPr lang="ru-RU" baseline="0" dirty="0" smtClean="0"/>
                        <a:t> Способен использовать существующие программные продукты и информационные базы данных для решения задач профессиональной деятельности с учетом основных требований информационной безопасности</a:t>
                      </a:r>
                    </a:p>
                    <a:p>
                      <a:endParaRPr lang="ru-RU" baseline="0" dirty="0" smtClean="0"/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63789"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Заменить строкой 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Технологии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ОПК – 4 </a:t>
                      </a:r>
                      <a:r>
                        <a:rPr lang="ru-RU" dirty="0" smtClean="0"/>
                        <a:t>Способен планировать работы</a:t>
                      </a:r>
                      <a:r>
                        <a:rPr lang="ru-RU" baseline="0" dirty="0" smtClean="0"/>
                        <a:t> химической направленности, обрабатывать и интерпретировать полученные результаты с использованием теоретических знаний и практических навыков решения математических и физических задач</a:t>
                      </a:r>
                      <a:endParaRPr lang="ru-RU" dirty="0" smtClean="0"/>
                    </a:p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ОПК-5</a:t>
                      </a:r>
                      <a:r>
                        <a:rPr lang="ru-RU" dirty="0" smtClean="0"/>
                        <a:t> Способен понимать принципы работы современных информационных технологий и использовать их</a:t>
                      </a:r>
                      <a:r>
                        <a:rPr lang="ru-RU" baseline="0" dirty="0" smtClean="0"/>
                        <a:t> для решения задач профессиональной деятельности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02.03.02  Фундаментальная информатика и информационные 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технологии(38)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таблицу п.3.3 изложить в следующей редакции: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98585" y="1199072"/>
          <a:ext cx="10515600" cy="56895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2977"/>
                <a:gridCol w="6462623"/>
              </a:tblGrid>
              <a:tr h="609423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Наименование категории (группы) 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общепрофессиональных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компетенций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Код и наименование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общепрофессиональной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компетенции выпускника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049505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Теоретические и практические основы профессиональной деятельности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ОПК-1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Способен применять фундаментальные знания, полученные в области математических и (или) естественных наук, и использовать их в профессиональной деятельности</a:t>
                      </a:r>
                    </a:p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ОПК-2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 Способен применять компьютерные/суперкомпьютерные методы, современное программное обеспечение, в том числе отечественного происхождения, для решения задач профессиональной деятельности</a:t>
                      </a:r>
                    </a:p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ОПК-3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Способен к разработке алгоритмических и программных решений в области системного и прикладного программирования математических, информационных и имитационных  моделей,  созданию информационных ресурсов глобальных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сетей, образовательного </a:t>
                      </a:r>
                      <a:r>
                        <a:rPr lang="ru-RU" baseline="0" dirty="0" err="1" smtClean="0">
                          <a:solidFill>
                            <a:schemeClr val="tx1"/>
                          </a:solidFill>
                        </a:rPr>
                        <a:t>контента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, прикладных баз данных, тестов и средств тестирования систем и средств на соответствие стандартам и исходным требованиям </a:t>
                      </a:r>
                      <a:endParaRPr lang="ru-RU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Нормативные документы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Приказ Министерства науки и высшего образования Российской Федерации от 08.02.2021 № 82 "О внесении изменений в федеральные государственные образовательные стандарты высшего образования - </a:t>
            </a:r>
            <a:r>
              <a:rPr lang="ru-RU" dirty="0" smtClean="0">
                <a:solidFill>
                  <a:srgbClr val="FF0000"/>
                </a:solidFill>
              </a:rPr>
              <a:t>магистратура</a:t>
            </a:r>
            <a:r>
              <a:rPr lang="ru-RU" dirty="0" smtClean="0"/>
              <a:t> по направлениям </a:t>
            </a:r>
            <a:r>
              <a:rPr lang="ru-RU" dirty="0" smtClean="0"/>
              <a:t>подготовки»</a:t>
            </a:r>
            <a:endParaRPr lang="ru-RU" dirty="0" smtClean="0"/>
          </a:p>
          <a:p>
            <a:r>
              <a:rPr lang="ru-RU" dirty="0" smtClean="0"/>
              <a:t>Приказ Министерства науки и высшего образования Российской Федерации от 08.02.2021 № 83 "О внесении изменении в федеральные государственные образовательные стандарты высшего образования - </a:t>
            </a:r>
            <a:r>
              <a:rPr lang="ru-RU" dirty="0" err="1" smtClean="0">
                <a:solidFill>
                  <a:srgbClr val="C00000"/>
                </a:solidFill>
              </a:rPr>
              <a:t>бакалавриат</a:t>
            </a:r>
            <a:r>
              <a:rPr lang="ru-RU" dirty="0" smtClean="0"/>
              <a:t> по направлениям подготовки»</a:t>
            </a:r>
          </a:p>
          <a:p>
            <a:r>
              <a:rPr lang="ru-RU" dirty="0" smtClean="0"/>
              <a:t>Приказ Министерства науки и высшего образования Российской Федерации от 08.02.2021 г. № 84 "О внесении изменений в федеральные государственные образовательные стандарты высшего образования - </a:t>
            </a:r>
            <a:r>
              <a:rPr lang="ru-RU" dirty="0" err="1" smtClean="0">
                <a:solidFill>
                  <a:srgbClr val="FF0000"/>
                </a:solidFill>
              </a:rPr>
              <a:t>специалитет</a:t>
            </a:r>
            <a:r>
              <a:rPr lang="ru-RU" dirty="0" smtClean="0"/>
              <a:t> по специальностям"</a:t>
            </a:r>
          </a:p>
          <a:p>
            <a:pPr fontAlgn="t">
              <a:buNone/>
            </a:pPr>
            <a:r>
              <a:rPr lang="ru-RU" dirty="0" smtClean="0"/>
              <a:t>Дата подписания 8 февраля 2021 г.Опубликован 15 марта 2021 г.</a:t>
            </a:r>
          </a:p>
          <a:p>
            <a:pPr fontAlgn="t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Вступил в силу 23 марта 2021 г.</a:t>
            </a:r>
          </a:p>
          <a:p>
            <a:pPr fontAlgn="t">
              <a:buNone/>
            </a:pPr>
            <a:endParaRPr lang="ru-RU" dirty="0" smtClean="0"/>
          </a:p>
          <a:p>
            <a:pPr fontAlgn="t"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02.03.02  Фундаментальная информатика и информационные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технологии(38)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таблицу п.3.3 изложить в следующей редакции: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736"/>
                <a:gridCol w="641086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Наименование категории (группы) 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общепрофессиональных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компетенций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Код и наименование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общепрофессиональной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компетенции выпускника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Информационно-коммуникационные технологии для профессиональной деятельности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ОПК-4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Способен участвовать в разработке технической документации программных продуктов и комплексов с использованием стандартов, норм и правил, а также в управлении проектами создания информационных систем  на стадиях жизненного цикла</a:t>
                      </a:r>
                    </a:p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ОПК-5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Способен инсталлировать и сопровождать программное обеспечение информационных систем и баз данных, в том числе отечественного происхождения, с учетом информационной безопасности</a:t>
                      </a:r>
                    </a:p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ОПК-6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dirty="0" smtClean="0"/>
                        <a:t>Способен понимать принципы работы современных информационных технологий и использовать их</a:t>
                      </a:r>
                      <a:r>
                        <a:rPr lang="ru-RU" baseline="0" dirty="0" smtClean="0"/>
                        <a:t> для решения задач профессиональной деятельности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02.03.03 Математическое обеспечение и администрирование информационных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систем (39)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таблицу п.3.3 изложить в следующей редакции: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24465" y="1315064"/>
          <a:ext cx="10515600" cy="56895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2977"/>
                <a:gridCol w="6462623"/>
              </a:tblGrid>
              <a:tr h="609423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Наименование категории (группы) 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общепрофессиональных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компетенций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Код и наименование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общепрофессиональной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компетенции выпускника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5049505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Теоретические и практические основы профессиональной деятельности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C00000"/>
                          </a:solidFill>
                        </a:rPr>
                        <a:t>ОПК-1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 Способен применять фундаментальные знания, полученные в области математических и (или) естественных наук, и использовать их в профессиональной деятельности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C00000"/>
                          </a:solidFill>
                        </a:rPr>
                        <a:t>ОПК-2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  Способен применять современный математический аппарат, связанный с проектированием, разработкой, реализацией и оценкой качества программных комплексов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 в различных областях человеческой деятельности</a:t>
                      </a:r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ru-RU" sz="2000" b="1" dirty="0" smtClean="0">
                          <a:solidFill>
                            <a:srgbClr val="C00000"/>
                          </a:solidFill>
                        </a:rPr>
                        <a:t>ОПК-3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 Способен понимать и применять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 современные информационные технологии,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в том числе отечественного происхождения, при создании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 продуктов и программных комплексов различного назначения</a:t>
                      </a:r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02.03.03 Математическое обеспечение и администрирование информационных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систем(39)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- таблицу п.3.3 изложить в следующей редакции: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04736"/>
                <a:gridCol w="641086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Наименование категории (группы) 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общепрофессиональных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компетенций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Код и наименование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общепрофессиональной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компетенции выпускника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Информационно-коммуникационные технологии для профессиональной деятельности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ОПК-4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Способен участвовать в разработке технической документации программных продуктов и  программных комплексов</a:t>
                      </a:r>
                    </a:p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ОПК-5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Способен инсталлировать и сопровождать программное обеспечение для  информационных систем и баз данных, в том числе отечественного производства</a:t>
                      </a:r>
                    </a:p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ОПК-6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dirty="0" smtClean="0"/>
                        <a:t>Способен использовать в педагогической деятельности научные основы знаний</a:t>
                      </a:r>
                      <a:r>
                        <a:rPr lang="ru-RU" baseline="0" dirty="0" smtClean="0"/>
                        <a:t> в сфере информационно-коммуникационных технологий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09.03.03 Прикладная </a:t>
            </a:r>
            <a:r>
              <a:rPr lang="ru-RU" b="1" dirty="0" smtClean="0"/>
              <a:t>информатика (44)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C00000"/>
                </a:solidFill>
              </a:rPr>
              <a:t>абз.3 п.3.3</a:t>
            </a:r>
            <a:r>
              <a:rPr lang="ru-RU" b="1" dirty="0" smtClean="0"/>
              <a:t>. </a:t>
            </a:r>
            <a:r>
              <a:rPr lang="ru-RU" dirty="0" smtClean="0"/>
              <a:t>изложить в следующей редакции: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b="1" dirty="0" smtClean="0">
                <a:solidFill>
                  <a:srgbClr val="C00000"/>
                </a:solidFill>
              </a:rPr>
              <a:t>ОПК – 2 </a:t>
            </a:r>
            <a:r>
              <a:rPr lang="ru-RU" dirty="0" smtClean="0"/>
              <a:t>Способен понимать принципы работы современных информационных технологий и программных средств, в том числе отечественного производства. и   использовать их при решении задач профессиональной деятельности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9959" y="365125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11.03.04 Электроника 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наноэлектроника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(48)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65671" y="1273534"/>
          <a:ext cx="10515600" cy="43422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5883"/>
                <a:gridCol w="7799717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Строку в п.3.3 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142622">
                <a:tc>
                  <a:txBody>
                    <a:bodyPr/>
                    <a:lstStyle/>
                    <a:p>
                      <a:r>
                        <a:rPr lang="ru-RU" dirty="0" smtClean="0"/>
                        <a:t>Компьютерная грамотность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ОПК -4  </a:t>
                      </a:r>
                      <a:r>
                        <a:rPr lang="ru-RU" dirty="0" smtClean="0"/>
                        <a:t>Способен применять современные компьютерные технологии для подготовки текстовой и конструкторско-технологической документации с учетом требований нормативной документации</a:t>
                      </a:r>
                      <a:endParaRPr lang="ru-RU" baseline="0" dirty="0" smtClean="0"/>
                    </a:p>
                    <a:p>
                      <a:endParaRPr lang="ru-RU" baseline="0" dirty="0" smtClean="0"/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63789"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Заменить строкой 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Компьютерная грамотность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ОПК – 4 </a:t>
                      </a:r>
                      <a:r>
                        <a:rPr lang="ru-RU" dirty="0" smtClean="0"/>
                        <a:t>Способен понимать принципы работы современных информационных технологий и использовать их</a:t>
                      </a:r>
                      <a:r>
                        <a:rPr lang="ru-RU" baseline="0" dirty="0" smtClean="0"/>
                        <a:t> для решения задач профессиональной деятельности</a:t>
                      </a:r>
                      <a:endParaRPr lang="ru-RU" dirty="0" smtClean="0"/>
                    </a:p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ОПК-5 </a:t>
                      </a:r>
                      <a:r>
                        <a:rPr lang="ru-RU" dirty="0" smtClean="0"/>
                        <a:t>Способен разрабатывать алгоритмы и компьютерные программы, пригодные для практического применения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309064"/>
          </a:xfrm>
        </p:spPr>
        <p:txBody>
          <a:bodyPr>
            <a:no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51.03.01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Культурология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(79);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51.03.03  Социально-культурная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деятельность (81);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51.03.04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Музеология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и охрана объектов культурного и природного наследия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(82)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абз.3 п.3.3. изложить в следующей редакции:</a:t>
            </a:r>
            <a:endParaRPr lang="ru-RU" sz="3200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38200" y="2682815"/>
            <a:ext cx="10515600" cy="3494148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ОПК – 2</a:t>
            </a:r>
          </a:p>
          <a:p>
            <a:pPr>
              <a:buNone/>
            </a:pPr>
            <a:r>
              <a:rPr lang="ru-RU" dirty="0" smtClean="0"/>
              <a:t>   Способен понимать принципы работы современных информационных технологий и использовать их для решения задач профессиональной деятельности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01.03.01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Математика(85);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01.03.02 Прикладная математика и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информатика(86)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366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1219"/>
                <a:gridCol w="6514381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Строку в п.3.3 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Информационно-коммуникационные технологии для профессиональной деятельности 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ОПК -4 </a:t>
                      </a:r>
                      <a:r>
                        <a:rPr lang="ru-RU" dirty="0" smtClean="0"/>
                        <a:t>Способен  решать задачи профессиональной деятельности</a:t>
                      </a:r>
                      <a:r>
                        <a:rPr lang="ru-RU" baseline="0" dirty="0" smtClean="0"/>
                        <a:t> с использованием существующих </a:t>
                      </a:r>
                      <a:r>
                        <a:rPr lang="ru-RU" dirty="0" smtClean="0"/>
                        <a:t>информационно-коммуникационных технологий и с учетом</a:t>
                      </a:r>
                      <a:r>
                        <a:rPr lang="ru-RU" baseline="0" dirty="0" smtClean="0"/>
                        <a:t> основных требований информационной безопасности</a:t>
                      </a:r>
                      <a:r>
                        <a:rPr lang="ru-RU" dirty="0" smtClean="0"/>
                        <a:t> 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Заменить строкой 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Информационно-коммуникационные технологии для профессиональной деятельности 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ОПК-4</a:t>
                      </a:r>
                      <a:r>
                        <a:rPr lang="ru-RU" dirty="0" smtClean="0"/>
                        <a:t> Способен понимать принципы работы современных информационных технологий и использовать их</a:t>
                      </a:r>
                      <a:r>
                        <a:rPr lang="ru-RU" baseline="0" dirty="0" smtClean="0"/>
                        <a:t> для решения задач профессиональной деятельности</a:t>
                      </a:r>
                    </a:p>
                    <a:p>
                      <a:r>
                        <a:rPr lang="ru-RU" b="1" baseline="0" dirty="0" smtClean="0">
                          <a:solidFill>
                            <a:srgbClr val="C00000"/>
                          </a:solidFill>
                        </a:rPr>
                        <a:t>ОПК – 5 </a:t>
                      </a:r>
                      <a:r>
                        <a:rPr lang="ru-RU" baseline="0" dirty="0" smtClean="0"/>
                        <a:t>Способен разрабатывать алгоритмы и компьютерные программы, пригодные для практического применения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39.03.01 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Социология(94)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39.03.02  Социальная работа (95) 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339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1219"/>
                <a:gridCol w="6514381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Строку в п.3.3 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Информационно-коммуникационная</a:t>
                      </a:r>
                    </a:p>
                    <a:p>
                      <a:r>
                        <a:rPr lang="ru-RU" dirty="0" smtClean="0"/>
                        <a:t>грамотность при решении профессиональных задач 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ОПК -1  </a:t>
                      </a:r>
                      <a:r>
                        <a:rPr lang="ru-RU" dirty="0" smtClean="0"/>
                        <a:t>Способен  применять современные информационно-коммуникационные технологии в профессиональной деятельности социолога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Заменить строкой 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Информационно-коммуникационные технологии для профессиональной деятельности 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ОПК-1</a:t>
                      </a:r>
                      <a:r>
                        <a:rPr lang="ru-RU" dirty="0" smtClean="0"/>
                        <a:t> Способен понимать принципы работы современных информационных технологий и использовать их</a:t>
                      </a:r>
                      <a:r>
                        <a:rPr lang="ru-RU" baseline="0" dirty="0" smtClean="0"/>
                        <a:t> для решения задач профессиональной деятельности</a:t>
                      </a:r>
                    </a:p>
                    <a:p>
                      <a:endParaRPr lang="ru-RU" baseline="0" dirty="0" smtClean="0"/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EE24F12-3756-4943-B608-13A33203C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8409"/>
            <a:ext cx="10515600" cy="1699402"/>
          </a:xfrm>
        </p:spPr>
        <p:txBody>
          <a:bodyPr>
            <a:normAutofit fontScale="90000"/>
          </a:bodyPr>
          <a:lstStyle/>
          <a:p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44.03.01 Педагогическое образование (101)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44.03.02.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Психолого-педагогичское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образование (102)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44.03.03 Специальное (дефектологическое)  образование (103)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44.03.04 Профессиональное обучение (по отраслям) (104)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44.03.05 Педагогическое образование(с двумя профилями подготовки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) (105)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="" xmlns:a16="http://schemas.microsoft.com/office/drawing/2014/main" id="{D3725185-490E-4E59-97C6-775F2B5807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505615340"/>
              </p:ext>
            </p:extLst>
          </p:nvPr>
        </p:nvGraphicFramePr>
        <p:xfrm>
          <a:off x="314632" y="1475116"/>
          <a:ext cx="11039168" cy="493430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24787">
                  <a:extLst>
                    <a:ext uri="{9D8B030D-6E8A-4147-A177-3AD203B41FA5}">
                      <a16:colId xmlns="" xmlns:a16="http://schemas.microsoft.com/office/drawing/2014/main" val="3247686064"/>
                    </a:ext>
                  </a:extLst>
                </a:gridCol>
                <a:gridCol w="6514381">
                  <a:extLst>
                    <a:ext uri="{9D8B030D-6E8A-4147-A177-3AD203B41FA5}">
                      <a16:colId xmlns="" xmlns:a16="http://schemas.microsoft.com/office/drawing/2014/main" val="3095271468"/>
                    </a:ext>
                  </a:extLst>
                </a:gridCol>
              </a:tblGrid>
              <a:tr h="822385">
                <a:tc gridSpan="2"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rgbClr val="C00000"/>
                          </a:solidFill>
                        </a:rPr>
                        <a:t> п.3.3. Дополнить строкой</a:t>
                      </a:r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30205810"/>
                  </a:ext>
                </a:extLst>
              </a:tr>
              <a:tr h="4111924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Информационно-коммуникационные технологии для профессиональной деятельности 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3200" b="1" dirty="0" smtClean="0">
                          <a:solidFill>
                            <a:srgbClr val="C00000"/>
                          </a:solidFill>
                        </a:rPr>
                        <a:t>ОПК – 9</a:t>
                      </a:r>
                    </a:p>
                    <a:p>
                      <a:pPr>
                        <a:buNone/>
                      </a:pPr>
                      <a:r>
                        <a:rPr lang="ru-RU" sz="3200" dirty="0" smtClean="0"/>
                        <a:t>   Способен понимать принципы работы современных информационных технологий и использовать их для решения задач профессиональной деятельности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965067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65979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44.03.01 Педагогическое образование </a:t>
            </a:r>
            <a:br>
              <a:rPr lang="ru-RU" dirty="0" smtClean="0"/>
            </a:br>
            <a:r>
              <a:rPr lang="ru-RU" sz="3100" b="1" dirty="0" smtClean="0">
                <a:solidFill>
                  <a:srgbClr val="C00000"/>
                </a:solidFill>
              </a:rPr>
              <a:t>абз.2 п. 1. 11 изложить в следующей редакции:</a:t>
            </a:r>
            <a:endParaRPr lang="ru-RU" sz="3100" b="1" dirty="0">
              <a:solidFill>
                <a:srgbClr val="C00000"/>
              </a:solidFill>
            </a:endParaRPr>
          </a:p>
        </p:txBody>
      </p:sp>
      <p:pic>
        <p:nvPicPr>
          <p:cNvPr id="1843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6826" y="1820173"/>
            <a:ext cx="10515600" cy="3219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Нормативные документы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95555" y="1397479"/>
            <a:ext cx="10550105" cy="5072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030528" y="2605177"/>
            <a:ext cx="44512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Зарегистрирован и опубликован 27 мая 2021 г.</a:t>
            </a:r>
            <a:endParaRPr lang="ru-RU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421871"/>
          </a:xfrm>
        </p:spPr>
        <p:txBody>
          <a:bodyPr/>
          <a:lstStyle/>
          <a:p>
            <a:r>
              <a:rPr lang="ru-RU" dirty="0" smtClean="0"/>
              <a:t>ФГОС ВО, утвержденные в 2020 году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45.03.02 </a:t>
            </a:r>
            <a:r>
              <a:rPr lang="ru-RU" dirty="0" smtClean="0"/>
              <a:t>Лингвистика (68)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C00000"/>
                </a:solidFill>
              </a:rPr>
              <a:t>п.3.3. дополнить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95068" y="1747988"/>
            <a:ext cx="10515600" cy="4351338"/>
          </a:xfrm>
        </p:spPr>
        <p:txBody>
          <a:bodyPr/>
          <a:lstStyle/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ОПК – 6</a:t>
            </a:r>
          </a:p>
          <a:p>
            <a:pPr>
              <a:buNone/>
            </a:pPr>
            <a:r>
              <a:rPr lang="ru-RU" dirty="0" smtClean="0"/>
              <a:t>   Способен понимать принципы работы современных информационных технологий и использовать их для решения задач профессиональной деятельности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EE24F12-3756-4943-B608-13A33203C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8409"/>
            <a:ext cx="10515600" cy="1699402"/>
          </a:xfrm>
        </p:spPr>
        <p:txBody>
          <a:bodyPr>
            <a:normAutofit fontScale="90000"/>
          </a:bodyPr>
          <a:lstStyle/>
          <a:p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4000" b="1" dirty="0" smtClean="0"/>
              <a:t>37.03.01 Психология (123)</a:t>
            </a:r>
            <a:br>
              <a:rPr lang="ru-RU" sz="4000" b="1" dirty="0" smtClean="0"/>
            </a:b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="" xmlns:a16="http://schemas.microsoft.com/office/drawing/2014/main" id="{D3725185-490E-4E59-97C6-775F2B5807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505615340"/>
              </p:ext>
            </p:extLst>
          </p:nvPr>
        </p:nvGraphicFramePr>
        <p:xfrm>
          <a:off x="314632" y="1475116"/>
          <a:ext cx="11039168" cy="493430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24787">
                  <a:extLst>
                    <a:ext uri="{9D8B030D-6E8A-4147-A177-3AD203B41FA5}">
                      <a16:colId xmlns="" xmlns:a16="http://schemas.microsoft.com/office/drawing/2014/main" val="3247686064"/>
                    </a:ext>
                  </a:extLst>
                </a:gridCol>
                <a:gridCol w="6514381">
                  <a:extLst>
                    <a:ext uri="{9D8B030D-6E8A-4147-A177-3AD203B41FA5}">
                      <a16:colId xmlns="" xmlns:a16="http://schemas.microsoft.com/office/drawing/2014/main" val="3095271468"/>
                    </a:ext>
                  </a:extLst>
                </a:gridCol>
              </a:tblGrid>
              <a:tr h="822385">
                <a:tc gridSpan="2"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rgbClr val="C00000"/>
                          </a:solidFill>
                        </a:rPr>
                        <a:t> п.3.3. Дополнить строкой</a:t>
                      </a:r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30205810"/>
                  </a:ext>
                </a:extLst>
              </a:tr>
              <a:tr h="4111924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Информационно-коммуникационные технологии для профессиональной деятельности 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3200" b="1" dirty="0" smtClean="0">
                          <a:solidFill>
                            <a:srgbClr val="C00000"/>
                          </a:solidFill>
                        </a:rPr>
                        <a:t>ОПК – 9</a:t>
                      </a:r>
                    </a:p>
                    <a:p>
                      <a:pPr>
                        <a:buNone/>
                      </a:pPr>
                      <a:r>
                        <a:rPr lang="ru-RU" sz="3200" dirty="0" smtClean="0"/>
                        <a:t>   Способен понимать принципы работы современных информационных технологий и использовать их для решения задач профессиональной деятельности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965067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65979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05.03.02 География (128) 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12321" y="1566833"/>
          <a:ext cx="10515600" cy="503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1219"/>
                <a:gridCol w="6514381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Строку в п.3.3 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Применение информационно-коммуникационных</a:t>
                      </a:r>
                    </a:p>
                    <a:p>
                      <a:r>
                        <a:rPr lang="ru-RU" dirty="0" smtClean="0"/>
                        <a:t>технологий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ОПК -4  </a:t>
                      </a:r>
                      <a:r>
                        <a:rPr lang="ru-RU" dirty="0" smtClean="0"/>
                        <a:t>Способен  использовать стандартные программные продукты, информационные базы</a:t>
                      </a:r>
                      <a:r>
                        <a:rPr lang="ru-RU" baseline="0" dirty="0" smtClean="0"/>
                        <a:t> данных </a:t>
                      </a:r>
                      <a:r>
                        <a:rPr lang="ru-RU" dirty="0" smtClean="0"/>
                        <a:t> </a:t>
                      </a:r>
                      <a:r>
                        <a:rPr lang="ru-RU" baseline="0" dirty="0" smtClean="0"/>
                        <a:t>для решения задач профессиональной деятельности в области наук о Земле с учетом требований информационной безопасности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baseline="0" dirty="0" smtClean="0">
                          <a:solidFill>
                            <a:srgbClr val="C00000"/>
                          </a:solidFill>
                        </a:rPr>
                        <a:t>ОПК-5 </a:t>
                      </a:r>
                      <a:r>
                        <a:rPr lang="ru-RU" dirty="0" smtClean="0"/>
                        <a:t>Способен осуществлять</a:t>
                      </a:r>
                      <a:r>
                        <a:rPr lang="ru-RU" baseline="0" dirty="0" smtClean="0"/>
                        <a:t> сбор, обработку первичный анализ и визуализацию географических данных с использованием </a:t>
                      </a:r>
                      <a:r>
                        <a:rPr lang="ru-RU" baseline="0" dirty="0" err="1" smtClean="0"/>
                        <a:t>геоинформационных</a:t>
                      </a:r>
                      <a:r>
                        <a:rPr lang="ru-RU" baseline="0" dirty="0" smtClean="0"/>
                        <a:t> технологий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Заменить строкой 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Информационно-коммуникационные технологии для профессиональной деятельности 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ОПК-4</a:t>
                      </a:r>
                      <a:r>
                        <a:rPr lang="ru-RU" dirty="0" smtClean="0"/>
                        <a:t> Способен понимать принципы работы современных информационных технологий и использовать их</a:t>
                      </a:r>
                      <a:r>
                        <a:rPr lang="ru-RU" baseline="0" dirty="0" smtClean="0"/>
                        <a:t> для решения задач профессиональной деятельности</a:t>
                      </a:r>
                    </a:p>
                    <a:p>
                      <a:r>
                        <a:rPr lang="ru-RU" b="1" baseline="0" dirty="0" smtClean="0">
                          <a:solidFill>
                            <a:srgbClr val="C00000"/>
                          </a:solidFill>
                        </a:rPr>
                        <a:t>ОПК – 5 </a:t>
                      </a:r>
                      <a:r>
                        <a:rPr lang="ru-RU" dirty="0" smtClean="0"/>
                        <a:t>Способен осуществлять</a:t>
                      </a:r>
                      <a:r>
                        <a:rPr lang="ru-RU" baseline="0" dirty="0" smtClean="0"/>
                        <a:t> сбор, обработку первичный анализ и визуализацию географических данных с использованием </a:t>
                      </a:r>
                      <a:r>
                        <a:rPr lang="ru-RU" baseline="0" dirty="0" err="1" smtClean="0"/>
                        <a:t>геоинформационных</a:t>
                      </a:r>
                      <a:r>
                        <a:rPr lang="ru-RU" baseline="0" dirty="0" smtClean="0"/>
                        <a:t> технологий</a:t>
                      </a:r>
                      <a:endParaRPr lang="ru-RU" baseline="0" dirty="0" smtClean="0">
                        <a:solidFill>
                          <a:srgbClr val="C00000"/>
                        </a:solidFill>
                      </a:endParaRPr>
                    </a:p>
                    <a:p>
                      <a:endParaRPr lang="ru-RU" baseline="0" dirty="0" smtClean="0"/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05.03.06 Экология и природопользование (132)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76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  <a:gridCol w="5257800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Строку в п.3.3 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Применение информационно-коммуникационных</a:t>
                      </a:r>
                    </a:p>
                    <a:p>
                      <a:r>
                        <a:rPr lang="ru-RU" dirty="0" smtClean="0"/>
                        <a:t>технологий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ОПК -5 </a:t>
                      </a:r>
                      <a:r>
                        <a:rPr lang="ru-RU" dirty="0" smtClean="0"/>
                        <a:t>Способен  решать  стандартные  задачи профессиональной деятельности в области 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экологии, природопользования и охраны природы с использованием </a:t>
                      </a:r>
                      <a:r>
                        <a:rPr lang="ru-RU" dirty="0" smtClean="0"/>
                        <a:t>информационно-коммуникационных, в том числе </a:t>
                      </a:r>
                      <a:r>
                        <a:rPr lang="ru-RU" dirty="0" err="1" smtClean="0"/>
                        <a:t>геоинформационных</a:t>
                      </a:r>
                      <a:r>
                        <a:rPr lang="ru-RU" dirty="0" smtClean="0"/>
                        <a:t> технологий 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Заменить строкой 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Информационно-коммуникационные технологии для профессиональной деятельности 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ОПК-5</a:t>
                      </a:r>
                      <a:r>
                        <a:rPr lang="ru-RU" dirty="0" smtClean="0"/>
                        <a:t> Способен понимать принципы работы  информационных технологий и </a:t>
                      </a:r>
                      <a:r>
                        <a:rPr lang="ru-RU" baseline="0" dirty="0" smtClean="0"/>
                        <a:t>решать стандартные  задачи профессиональной деятельности </a:t>
                      </a:r>
                      <a:r>
                        <a:rPr lang="ru-RU" dirty="0" smtClean="0"/>
                        <a:t>в области 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экологии, природопользования и охраны природы с использованием </a:t>
                      </a:r>
                      <a:r>
                        <a:rPr lang="ru-RU" dirty="0" smtClean="0"/>
                        <a:t>информационно-коммуникационных, в том числе </a:t>
                      </a:r>
                      <a:r>
                        <a:rPr lang="ru-RU" dirty="0" err="1" smtClean="0"/>
                        <a:t>геоинформационных</a:t>
                      </a:r>
                      <a:r>
                        <a:rPr lang="ru-RU" dirty="0" smtClean="0"/>
                        <a:t> технологий </a:t>
                      </a:r>
                      <a:endParaRPr lang="ru-RU" baseline="0" dirty="0" smtClean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05.03.04 Гидрометеорология (131) 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12321" y="1566833"/>
          <a:ext cx="10515600" cy="284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1219"/>
                <a:gridCol w="6514381"/>
              </a:tblGrid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Строку в п.3.3 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Применение информационно-коммуникационных</a:t>
                      </a:r>
                    </a:p>
                    <a:p>
                      <a:r>
                        <a:rPr lang="ru-RU" dirty="0" smtClean="0"/>
                        <a:t>технологий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ОПК -4  </a:t>
                      </a:r>
                      <a:r>
                        <a:rPr lang="ru-RU" dirty="0" smtClean="0"/>
                        <a:t>Способен  решать задачи профессиональной деятельности в области 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гидрометеорологии и приобретать новые знания с использованием </a:t>
                      </a:r>
                      <a:r>
                        <a:rPr lang="ru-RU" dirty="0" smtClean="0"/>
                        <a:t>информационных технологий 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Заменить строкой 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Информационно-коммуникационные технологии для профессиональной деятельности 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ОПК-4</a:t>
                      </a:r>
                      <a:r>
                        <a:rPr lang="ru-RU" dirty="0" smtClean="0"/>
                        <a:t> Способен понимать принципы работы современных информационных технологий и использовать их</a:t>
                      </a:r>
                      <a:r>
                        <a:rPr lang="ru-RU" baseline="0" dirty="0" smtClean="0"/>
                        <a:t> для решения задач профессиональной деятельности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03.03.02 Физика (130); </a:t>
            </a:r>
            <a:br>
              <a:rPr lang="ru-RU" dirty="0" smtClean="0"/>
            </a:br>
            <a:r>
              <a:rPr lang="ru-RU" dirty="0" smtClean="0"/>
              <a:t>03.03.03 Радиофизика(138)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Абз.4 п.3.3. изложить в следующей редакции: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ОПК-3 </a:t>
            </a:r>
          </a:p>
          <a:p>
            <a:pPr>
              <a:buNone/>
            </a:pPr>
            <a:r>
              <a:rPr lang="ru-RU" dirty="0" smtClean="0"/>
              <a:t>Способен понимать принципы работы современных информационных технологий и использовать их для решения задач профессиональной деятельности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05.03.01 Геология (133)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Абз.5 п.3.3. изложить в следующей редакции: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ОПК-4 </a:t>
            </a:r>
          </a:p>
          <a:p>
            <a:r>
              <a:rPr lang="ru-RU" dirty="0" smtClean="0"/>
              <a:t>Способен понимать принципы работы  информационных технологий и решать стандартные  задачи профессиональной деятельности в области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 использованием </a:t>
            </a:r>
            <a:r>
              <a:rPr lang="ru-RU" dirty="0" smtClean="0"/>
              <a:t>информационно-коммуникационных технологий, в том числе технологий  </a:t>
            </a:r>
            <a:r>
              <a:rPr lang="ru-RU" dirty="0" err="1" smtClean="0"/>
              <a:t>геоинформационных</a:t>
            </a:r>
            <a:r>
              <a:rPr lang="ru-RU" dirty="0" smtClean="0"/>
              <a:t> систем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05.03.02 Почвоведение (141)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Абз.5 п.3.3. изложить в следующей редакции: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ОПК-4</a:t>
            </a:r>
          </a:p>
          <a:p>
            <a:pPr>
              <a:buNone/>
            </a:pPr>
            <a:r>
              <a:rPr lang="ru-RU" dirty="0" smtClean="0"/>
              <a:t>Способен понимать принципы работы современных информационных технологий и использовать их для решения задач профессиональной деятельности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05.03.01 Биология (143)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Абз.8 п.3.3. изложить в следующей редакции:</a:t>
            </a:r>
          </a:p>
          <a:p>
            <a:r>
              <a:rPr lang="ru-RU" b="1" dirty="0" smtClean="0">
                <a:solidFill>
                  <a:srgbClr val="C00000"/>
                </a:solidFill>
              </a:rPr>
              <a:t>ОПК-7</a:t>
            </a:r>
          </a:p>
          <a:p>
            <a:pPr>
              <a:buNone/>
            </a:pPr>
            <a:r>
              <a:rPr lang="ru-RU" dirty="0" smtClean="0"/>
              <a:t>Способен понимать принципы работы современных информационных технологий и использовать их для решения задач профессиональной деятельности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Нормативные документы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Федеральный закон </a:t>
            </a:r>
            <a:r>
              <a:rPr lang="ru-RU" dirty="0" smtClean="0"/>
              <a:t> 144 « О </a:t>
            </a:r>
            <a:r>
              <a:rPr lang="ru-RU" dirty="0" smtClean="0"/>
              <a:t>внесении изменений в Федеральный закон «Об образовании в Российской Федерации»» от 26.05.2021г.</a:t>
            </a:r>
          </a:p>
          <a:p>
            <a:pPr algn="just"/>
            <a:r>
              <a:rPr lang="ru-RU" dirty="0" smtClean="0"/>
              <a:t>Письмо </a:t>
            </a:r>
            <a:r>
              <a:rPr lang="ru-RU" dirty="0" err="1" smtClean="0"/>
              <a:t>Минобрнауки</a:t>
            </a:r>
            <a:r>
              <a:rPr lang="ru-RU" dirty="0" smtClean="0"/>
              <a:t> Российской Федерации от 28.05.2021 № МН-5/1091  - Разъяснения Департамента государственной политики в сфере высшего образования  некоторых вопросов разработки и реализации программ высшего образования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10515600" cy="2334944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38.03.03 Управление персоналом(147); </a:t>
            </a:r>
            <a:br>
              <a:rPr lang="ru-RU" sz="3600" dirty="0" smtClean="0"/>
            </a:br>
            <a:r>
              <a:rPr lang="ru-RU" sz="3600" dirty="0" smtClean="0"/>
              <a:t>38.03.01 Экономика(148); 38.03.06 Торговое дело(150); 38.03.07 Товароведение(151) </a:t>
            </a:r>
            <a:r>
              <a:rPr lang="ru-RU" sz="3600" b="1" dirty="0" smtClean="0">
                <a:solidFill>
                  <a:srgbClr val="C00000"/>
                </a:solidFill>
              </a:rPr>
              <a:t>п.3.3. дополнить </a:t>
            </a:r>
            <a:r>
              <a:rPr lang="ru-RU" sz="3600" b="1" dirty="0" err="1" smtClean="0">
                <a:solidFill>
                  <a:srgbClr val="C00000"/>
                </a:solidFill>
              </a:rPr>
              <a:t>Абз</a:t>
            </a:r>
            <a:r>
              <a:rPr lang="ru-RU" sz="3600" b="1" dirty="0" smtClean="0">
                <a:solidFill>
                  <a:srgbClr val="C00000"/>
                </a:solidFill>
              </a:rPr>
              <a:t> 7</a:t>
            </a:r>
            <a:br>
              <a:rPr lang="ru-RU" sz="3600" b="1" dirty="0" smtClean="0">
                <a:solidFill>
                  <a:srgbClr val="C00000"/>
                </a:solidFill>
              </a:rPr>
            </a:br>
            <a:r>
              <a:rPr lang="ru-RU" sz="3600" dirty="0" smtClean="0"/>
              <a:t>38.03. 02 Менеджмент (152)</a:t>
            </a:r>
            <a:r>
              <a:rPr lang="ru-RU" sz="3600" b="1" dirty="0" smtClean="0">
                <a:solidFill>
                  <a:srgbClr val="C00000"/>
                </a:solidFill>
              </a:rPr>
              <a:t>п.3.3. дополнить </a:t>
            </a:r>
            <a:r>
              <a:rPr lang="ru-RU" sz="3600" b="1" dirty="0" err="1" smtClean="0">
                <a:solidFill>
                  <a:srgbClr val="C00000"/>
                </a:solidFill>
              </a:rPr>
              <a:t>Абз</a:t>
            </a:r>
            <a:r>
              <a:rPr lang="ru-RU" sz="3600" b="1" dirty="0" smtClean="0">
                <a:solidFill>
                  <a:srgbClr val="C00000"/>
                </a:solidFill>
              </a:rPr>
              <a:t> 10 </a:t>
            </a: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95068" y="2346386"/>
            <a:ext cx="10515600" cy="3752940"/>
          </a:xfrm>
        </p:spPr>
        <p:txBody>
          <a:bodyPr/>
          <a:lstStyle/>
          <a:p>
            <a:pPr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ОПК – 6</a:t>
            </a:r>
          </a:p>
          <a:p>
            <a:pPr>
              <a:buNone/>
            </a:pPr>
            <a:r>
              <a:rPr lang="ru-RU" dirty="0" smtClean="0"/>
              <a:t>   Способен понимать принципы работы современных информационных технологий и использовать их для решения задач профессиональной деятельности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8988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dirty="0" smtClean="0"/>
              <a:t>38.03. 04  Государственное и муниципальное управление (166); 46.03.01 </a:t>
            </a:r>
            <a:r>
              <a:rPr lang="ru-RU" smtClean="0"/>
              <a:t>ИСТОРИЯ  (179)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C00000"/>
                </a:solidFill>
              </a:rPr>
              <a:t>п.3.3. дополнить </a:t>
            </a:r>
            <a:r>
              <a:rPr lang="ru-RU" b="1" dirty="0" err="1" smtClean="0">
                <a:solidFill>
                  <a:srgbClr val="C00000"/>
                </a:solidFill>
              </a:rPr>
              <a:t>Абз</a:t>
            </a:r>
            <a:r>
              <a:rPr lang="ru-RU" b="1" dirty="0" smtClean="0">
                <a:solidFill>
                  <a:srgbClr val="C00000"/>
                </a:solidFill>
              </a:rPr>
              <a:t> 9 </a:t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95068" y="2225614"/>
            <a:ext cx="10515600" cy="3873711"/>
          </a:xfrm>
        </p:spPr>
        <p:txBody>
          <a:bodyPr/>
          <a:lstStyle/>
          <a:p>
            <a:pPr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ОПК – 8</a:t>
            </a:r>
          </a:p>
          <a:p>
            <a:pPr>
              <a:buNone/>
            </a:pPr>
            <a:r>
              <a:rPr lang="ru-RU" dirty="0" smtClean="0"/>
              <a:t>   Способен понимать принципы работы современных информационных технологий и использовать их для решения задач профессиональной деятельности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EE24F12-3756-4943-B608-13A33203C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8409"/>
            <a:ext cx="10515600" cy="1699402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47.03.03  Религиоведение (155)</a:t>
            </a: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="" xmlns:a16="http://schemas.microsoft.com/office/drawing/2014/main" id="{D3725185-490E-4E59-97C6-775F2B5807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505615340"/>
              </p:ext>
            </p:extLst>
          </p:nvPr>
        </p:nvGraphicFramePr>
        <p:xfrm>
          <a:off x="314632" y="1475116"/>
          <a:ext cx="11039168" cy="493430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24787">
                  <a:extLst>
                    <a:ext uri="{9D8B030D-6E8A-4147-A177-3AD203B41FA5}">
                      <a16:colId xmlns="" xmlns:a16="http://schemas.microsoft.com/office/drawing/2014/main" val="3247686064"/>
                    </a:ext>
                  </a:extLst>
                </a:gridCol>
                <a:gridCol w="6514381">
                  <a:extLst>
                    <a:ext uri="{9D8B030D-6E8A-4147-A177-3AD203B41FA5}">
                      <a16:colId xmlns="" xmlns:a16="http://schemas.microsoft.com/office/drawing/2014/main" val="3095271468"/>
                    </a:ext>
                  </a:extLst>
                </a:gridCol>
              </a:tblGrid>
              <a:tr h="822385">
                <a:tc gridSpan="2"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rgbClr val="C00000"/>
                          </a:solidFill>
                        </a:rPr>
                        <a:t> п.3.3. Дополнить строкой</a:t>
                      </a:r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30205810"/>
                  </a:ext>
                </a:extLst>
              </a:tr>
              <a:tr h="4111924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Информационно-коммуникационные технологии для профессиональной деятельности 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3200" b="1" dirty="0" smtClean="0">
                          <a:solidFill>
                            <a:srgbClr val="C00000"/>
                          </a:solidFill>
                        </a:rPr>
                        <a:t>ОПК – 5</a:t>
                      </a:r>
                    </a:p>
                    <a:p>
                      <a:pPr>
                        <a:buNone/>
                      </a:pPr>
                      <a:r>
                        <a:rPr lang="ru-RU" sz="3200" dirty="0" smtClean="0"/>
                        <a:t>   Способен понимать принципы работы современных информационных технологий и использовать их для решения задач профессиональной деятельности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965067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65979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EE24F12-3756-4943-B608-13A33203C7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8409"/>
            <a:ext cx="10515600" cy="1699402"/>
          </a:xfrm>
        </p:spPr>
        <p:txBody>
          <a:bodyPr>
            <a:norm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48.03.01  Теология (177)</a:t>
            </a:r>
            <a:r>
              <a:rPr lang="ru-RU" dirty="0" smtClean="0"/>
              <a:t> </a:t>
            </a:r>
            <a:endParaRPr lang="ru-RU" dirty="0"/>
          </a:p>
        </p:txBody>
      </p:sp>
      <p:graphicFrame>
        <p:nvGraphicFramePr>
          <p:cNvPr id="4" name="Таблица 4">
            <a:extLst>
              <a:ext uri="{FF2B5EF4-FFF2-40B4-BE49-F238E27FC236}">
                <a16:creationId xmlns="" xmlns:a16="http://schemas.microsoft.com/office/drawing/2014/main" id="{D3725185-490E-4E59-97C6-775F2B5807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505615340"/>
              </p:ext>
            </p:extLst>
          </p:nvPr>
        </p:nvGraphicFramePr>
        <p:xfrm>
          <a:off x="314632" y="1475116"/>
          <a:ext cx="11039168" cy="493430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24787">
                  <a:extLst>
                    <a:ext uri="{9D8B030D-6E8A-4147-A177-3AD203B41FA5}">
                      <a16:colId xmlns="" xmlns:a16="http://schemas.microsoft.com/office/drawing/2014/main" val="3247686064"/>
                    </a:ext>
                  </a:extLst>
                </a:gridCol>
                <a:gridCol w="6514381">
                  <a:extLst>
                    <a:ext uri="{9D8B030D-6E8A-4147-A177-3AD203B41FA5}">
                      <a16:colId xmlns="" xmlns:a16="http://schemas.microsoft.com/office/drawing/2014/main" val="3095271468"/>
                    </a:ext>
                  </a:extLst>
                </a:gridCol>
              </a:tblGrid>
              <a:tr h="822385">
                <a:tc gridSpan="2">
                  <a:txBody>
                    <a:bodyPr/>
                    <a:lstStyle/>
                    <a:p>
                      <a:r>
                        <a:rPr lang="ru-RU" sz="4000" b="1" dirty="0" smtClean="0">
                          <a:solidFill>
                            <a:srgbClr val="C00000"/>
                          </a:solidFill>
                        </a:rPr>
                        <a:t> п.3.3. Дополнить строкой</a:t>
                      </a:r>
                      <a:endParaRPr lang="ru-RU" sz="4000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30205810"/>
                  </a:ext>
                </a:extLst>
              </a:tr>
              <a:tr h="4111924">
                <a:tc>
                  <a:txBody>
                    <a:bodyPr/>
                    <a:lstStyle/>
                    <a:p>
                      <a:r>
                        <a:rPr lang="ru-RU" sz="3200" dirty="0" smtClean="0"/>
                        <a:t>Информационно-коммуникационные технологии для профессиональной деятельности 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3200" b="1" dirty="0" smtClean="0">
                          <a:solidFill>
                            <a:srgbClr val="C00000"/>
                          </a:solidFill>
                        </a:rPr>
                        <a:t>ОПК – 8</a:t>
                      </a:r>
                    </a:p>
                    <a:p>
                      <a:pPr>
                        <a:buNone/>
                      </a:pPr>
                      <a:r>
                        <a:rPr lang="ru-RU" sz="3200" dirty="0" smtClean="0"/>
                        <a:t>   Способен понимать принципы работы современных информационных технологий и использовать их для решения задач профессиональной деятельности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3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3965067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659791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98988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dirty="0" smtClean="0"/>
              <a:t>45.03. 01  Филология (158)</a:t>
            </a:r>
            <a:br>
              <a:rPr lang="ru-RU" dirty="0" smtClean="0"/>
            </a:br>
            <a:r>
              <a:rPr lang="ru-RU" b="1" dirty="0" smtClean="0">
                <a:solidFill>
                  <a:srgbClr val="C00000"/>
                </a:solidFill>
              </a:rPr>
              <a:t>п.3.3.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95068" y="2225614"/>
            <a:ext cx="10515600" cy="3873711"/>
          </a:xfrm>
        </p:spPr>
        <p:txBody>
          <a:bodyPr/>
          <a:lstStyle/>
          <a:p>
            <a:pPr>
              <a:buNone/>
            </a:pPr>
            <a:endParaRPr lang="ru-RU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b="1" dirty="0" err="1" smtClean="0">
                <a:solidFill>
                  <a:srgbClr val="C00000"/>
                </a:solidFill>
              </a:rPr>
              <a:t>Абз</a:t>
            </a:r>
            <a:r>
              <a:rPr lang="ru-RU" b="1" dirty="0" smtClean="0">
                <a:solidFill>
                  <a:srgbClr val="C00000"/>
                </a:solidFill>
              </a:rPr>
              <a:t>. 8 изложить в следующей редакции:</a:t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ОПК – 7</a:t>
            </a:r>
          </a:p>
          <a:p>
            <a:pPr>
              <a:buNone/>
            </a:pPr>
            <a:r>
              <a:rPr lang="ru-RU" dirty="0" smtClean="0"/>
              <a:t>   Способен понимать принципы работы современных информационных технологий и использовать их для решения задач профессиональной деятельности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40.03.01 Юриспруденция(164) в таблице п.2. 1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9518"/>
                <a:gridCol w="5490882"/>
                <a:gridCol w="3505200"/>
              </a:tblGrid>
              <a:tr h="370840">
                <a:tc gridSpan="3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В Таблице  п.2.1 Строку: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Блок 3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Государственная итоговая аттестация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 менее 6-9 </a:t>
                      </a:r>
                      <a:r>
                        <a:rPr lang="ru-RU" dirty="0" err="1" smtClean="0"/>
                        <a:t>з.е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 gridSpan="3">
                  <a:txBody>
                    <a:bodyPr/>
                    <a:lstStyle/>
                    <a:p>
                      <a:r>
                        <a:rPr lang="ru-RU" dirty="0" smtClean="0"/>
                        <a:t>Заменить строкой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Блок 3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Государственная итоговая аттестация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6-9 </a:t>
                      </a:r>
                      <a:r>
                        <a:rPr lang="ru-RU" dirty="0" err="1" smtClean="0"/>
                        <a:t>з.е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1299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40.03.01 Юриспруденция(164) в таблице п.2. 1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74059" y="1156446"/>
          <a:ext cx="10515600" cy="56614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6629400"/>
              </a:tblGrid>
              <a:tr h="406906">
                <a:tc gridSpan="2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В п.3.3 Строку: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35660">
                <a:tc>
                  <a:txBody>
                    <a:bodyPr/>
                    <a:lstStyle/>
                    <a:p>
                      <a:r>
                        <a:rPr lang="ru-RU" dirty="0" smtClean="0"/>
                        <a:t>Информационные технологии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ОПК -8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Способен целенаправленно и эффективно получать юридически значимую информацию из различных источников, включая правовые базы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</a:rPr>
                        <a:t> данных, решать задачи профессиональной деятельности с применением </a:t>
                      </a:r>
                      <a:r>
                        <a:rPr lang="ru-RU" dirty="0" smtClean="0"/>
                        <a:t>информационных технологий и с учетом требований информационной безопасности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406906">
                <a:tc gridSpan="2">
                  <a:txBody>
                    <a:bodyPr/>
                    <a:lstStyle/>
                    <a:p>
                      <a:r>
                        <a:rPr lang="ru-RU" dirty="0" smtClean="0"/>
                        <a:t>Заменить строкой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10321">
                <a:tc>
                  <a:txBody>
                    <a:bodyPr/>
                    <a:lstStyle/>
                    <a:p>
                      <a:r>
                        <a:rPr lang="ru-RU" dirty="0" smtClean="0"/>
                        <a:t>Информационные технологии</a:t>
                      </a:r>
                      <a:endParaRPr lang="ru-RU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ОПК -8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0" dirty="0" smtClean="0">
                          <a:solidFill>
                            <a:schemeClr val="tx1"/>
                          </a:solidFill>
                        </a:rPr>
                        <a:t>Способен целенаправленно и эффективно получать юридически значимую информацию из различных источников, включая правовые базы</a:t>
                      </a:r>
                      <a:r>
                        <a:rPr lang="ru-RU" b="0" baseline="0" dirty="0" smtClean="0">
                          <a:solidFill>
                            <a:schemeClr val="tx1"/>
                          </a:solidFill>
                        </a:rPr>
                        <a:t> данных, решать задачи профессиональной деятельности с применением </a:t>
                      </a:r>
                      <a:r>
                        <a:rPr lang="ru-RU" dirty="0" smtClean="0"/>
                        <a:t>информационных технологий и с учетом требований информационной безопасности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ОПК -9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/>
                        <a:t>Способен понимать принципы работы современных информационных технологий и использовать их для решения задач профессиональной деятельности</a:t>
                      </a:r>
                      <a:endParaRPr lang="ru-RU" b="1" dirty="0" smtClean="0">
                        <a:solidFill>
                          <a:srgbClr val="C0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47.03.01 Философия (149)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Таблицу п.3.3 изложить в следующей редакции: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29574" y="1359700"/>
          <a:ext cx="10515600" cy="4680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2977"/>
                <a:gridCol w="6462623"/>
              </a:tblGrid>
              <a:tr h="50518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Наименование категории (группы) 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общепрофессиональных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компетенций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Код и наименование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общепрофессиональной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 компетенции выпускника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864854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Логический анализ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rgbClr val="C00000"/>
                          </a:solidFill>
                        </a:rPr>
                        <a:t>ОПК-1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 Способен применять методы и приемы логического анализа, работать с научными текстами и содержащимися в них смысловыми конструкциями </a:t>
                      </a:r>
                    </a:p>
                    <a:p>
                      <a:r>
                        <a:rPr lang="ru-RU" sz="2000" b="1" dirty="0" smtClean="0">
                          <a:solidFill>
                            <a:srgbClr val="C00000"/>
                          </a:solidFill>
                        </a:rPr>
                        <a:t>ОПК-2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  Способен использовать различные приемы и методы устного и письменного изложения базовых философских знаний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2120476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Профессиональная коммуникация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rgbClr val="C00000"/>
                          </a:solidFill>
                        </a:rPr>
                        <a:t>ОПК-3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  Способен использовать методики организации и ведения учебного процесса,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</a:rPr>
                        <a:t> применять их в педагогической деятельности в общеобразовательных организациях и профессиональных образовательных организациях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47.03.01 Философия (149)</a:t>
            </a:r>
            <a:br>
              <a:rPr lang="ru-RU" sz="2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Таблицу п.3.3 изложить в следующей редакции: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29574" y="1359700"/>
          <a:ext cx="10515600" cy="432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6652"/>
                <a:gridCol w="7678948"/>
              </a:tblGrid>
              <a:tr h="50518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Наименование категории (группы) 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</a:rPr>
                        <a:t>общепрофессиональных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 компетенций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Код и наименование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</a:rPr>
                        <a:t>общепрофессиональной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 компетенции выпускника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86485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Профессиональные исследования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ОПК-4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600" dirty="0" smtClean="0"/>
                        <a:t>Способен понимать принципы работы современных информационных технологий и использовать их для решения задач профессиональной деятельности</a:t>
                      </a:r>
                      <a:endParaRPr lang="ru-RU" sz="1600" b="1" dirty="0" smtClean="0">
                        <a:solidFill>
                          <a:srgbClr val="C00000"/>
                        </a:solidFill>
                      </a:endParaRPr>
                    </a:p>
                    <a:p>
                      <a:r>
                        <a:rPr lang="ru-RU" sz="1600" b="1" dirty="0" smtClean="0">
                          <a:solidFill>
                            <a:srgbClr val="C00000"/>
                          </a:solidFill>
                        </a:rPr>
                        <a:t>ОПК-5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  Способен использовать различные методы научного и философского исследования в сфере своей профессиональной деятельности</a:t>
                      </a:r>
                    </a:p>
                    <a:p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ОПК -6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Способен применять в своей профессиональной деятельности категории и принципы онтологии и теории познания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, логики, философии и методологии науки</a:t>
                      </a:r>
                    </a:p>
                    <a:p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ОПК -7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 Способен применять в сфере своей профессиональной деятельности категории и принципы социальной философии</a:t>
                      </a:r>
                    </a:p>
                    <a:p>
                      <a:r>
                        <a:rPr lang="ru-RU" sz="1600" b="1" dirty="0" smtClean="0">
                          <a:solidFill>
                            <a:srgbClr val="FF0000"/>
                          </a:solidFill>
                        </a:rPr>
                        <a:t>ОПК- 8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Способен применять в сфере своей профессиональной деятельности категории,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</a:rPr>
                        <a:t> методологию исследования в области истории зарубежной и российской философии</a:t>
                      </a:r>
                    </a:p>
                    <a:p>
                      <a:r>
                        <a:rPr lang="ru-RU" sz="1600" b="1" baseline="0" dirty="0" smtClean="0">
                          <a:solidFill>
                            <a:srgbClr val="FF0000"/>
                          </a:solidFill>
                        </a:rPr>
                        <a:t>ОПК – 9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Способен применять в сфере своей профессиональной деятельности категории и принципы этики, эстетики, философии религии</a:t>
                      </a:r>
                      <a:endParaRPr lang="ru-RU" sz="1600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766928"/>
          </a:xfrm>
        </p:spPr>
        <p:txBody>
          <a:bodyPr/>
          <a:lstStyle/>
          <a:p>
            <a:pPr algn="ctr"/>
            <a:r>
              <a:rPr lang="ru-RU" dirty="0" smtClean="0"/>
              <a:t>МАГИСТРАТУРА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43BA6C4-31C1-458C-959E-0B478B2AE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Изменения  компонентов ФГОС ВО</a:t>
            </a:r>
          </a:p>
        </p:txBody>
      </p:sp>
      <p:pic>
        <p:nvPicPr>
          <p:cNvPr id="5" name="Объект 4" descr="Универсальные компетенцииУКФрагменты головоломки">
            <a:extLst>
              <a:ext uri="{FF2B5EF4-FFF2-40B4-BE49-F238E27FC236}">
                <a16:creationId xmlns="" xmlns:a16="http://schemas.microsoft.com/office/drawing/2014/main" id="{E73D87FB-775C-4FA7-BFA5-30061ADD9F5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28938" y="1743661"/>
            <a:ext cx="6823586" cy="4946086"/>
          </a:xfrm>
        </p:spPr>
      </p:pic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31139C90-0C46-4CA6-9408-2DEE14F6700D}"/>
              </a:ext>
            </a:extLst>
          </p:cNvPr>
          <p:cNvSpPr txBox="1"/>
          <p:nvPr/>
        </p:nvSpPr>
        <p:spPr>
          <a:xfrm>
            <a:off x="3578942" y="3677265"/>
            <a:ext cx="78899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/>
              <a:t>УК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E20A6CB1-CC3B-4C06-881D-5604ACA451B1}"/>
              </a:ext>
            </a:extLst>
          </p:cNvPr>
          <p:cNvSpPr txBox="1"/>
          <p:nvPr/>
        </p:nvSpPr>
        <p:spPr>
          <a:xfrm>
            <a:off x="6409426" y="2831585"/>
            <a:ext cx="11580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/>
              <a:t>ОПК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0F33B970-3A70-423F-9181-9D8826358634}"/>
              </a:ext>
            </a:extLst>
          </p:cNvPr>
          <p:cNvSpPr txBox="1"/>
          <p:nvPr/>
        </p:nvSpPr>
        <p:spPr>
          <a:xfrm>
            <a:off x="3372928" y="4727276"/>
            <a:ext cx="23382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Контактная работа, </a:t>
            </a:r>
          </a:p>
          <a:p>
            <a:r>
              <a:rPr lang="ru-RU" dirty="0" smtClean="0"/>
              <a:t>Область </a:t>
            </a:r>
            <a:r>
              <a:rPr lang="ru-RU" dirty="0"/>
              <a:t>проф. </a:t>
            </a:r>
          </a:p>
          <a:p>
            <a:r>
              <a:rPr lang="ru-RU" dirty="0"/>
              <a:t>деятельности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86C7DE45-7E51-4418-829B-E35D005F7284}"/>
              </a:ext>
            </a:extLst>
          </p:cNvPr>
          <p:cNvSpPr txBox="1"/>
          <p:nvPr/>
        </p:nvSpPr>
        <p:spPr>
          <a:xfrm>
            <a:off x="6017342" y="4886632"/>
            <a:ext cx="147483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        </a:t>
            </a:r>
            <a:r>
              <a:rPr lang="ru-RU" sz="4400" b="1" dirty="0" smtClean="0"/>
              <a:t>ПК</a:t>
            </a:r>
            <a:endParaRPr lang="ru-RU" sz="4400" b="1" dirty="0"/>
          </a:p>
        </p:txBody>
      </p:sp>
    </p:spTree>
    <p:extLst>
      <p:ext uri="{BB962C8B-B14F-4D97-AF65-F5344CB8AC3E}">
        <p14:creationId xmlns="" xmlns:p14="http://schemas.microsoft.com/office/powerpoint/2010/main" val="111591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Все ФГОС ВО, имеющие </a:t>
            </a:r>
            <a:r>
              <a:rPr lang="ru-RU" dirty="0" smtClean="0"/>
              <a:t>подпункт </a:t>
            </a:r>
            <a:br>
              <a:rPr lang="ru-RU" dirty="0" smtClean="0"/>
            </a:br>
            <a:r>
              <a:rPr lang="ru-RU" b="1" dirty="0" smtClean="0">
                <a:solidFill>
                  <a:srgbClr val="FF0000"/>
                </a:solidFill>
              </a:rPr>
              <a:t>4.2.4 </a:t>
            </a:r>
            <a:r>
              <a:rPr lang="ru-RU" b="1" dirty="0" smtClean="0">
                <a:solidFill>
                  <a:srgbClr val="FF0000"/>
                </a:solidFill>
              </a:rPr>
              <a:t>п.2.4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Среднегодовое число публикаций научно-педагогических работников Организации за период реализации программы магистратуры в расчете на 100 научно-педагогических работников (исходя из количества замещаемых ставок, приведенного к целочисленным значениям) должно составлять не менее двух в журналах, индексируемых в базах данных </a:t>
            </a:r>
            <a:r>
              <a:rPr lang="en-US" dirty="0" smtClean="0"/>
              <a:t>Web of Science  </a:t>
            </a:r>
            <a:r>
              <a:rPr lang="ru-RU" dirty="0" smtClean="0"/>
              <a:t> или</a:t>
            </a:r>
            <a:r>
              <a:rPr lang="en-US" dirty="0" smtClean="0"/>
              <a:t> Scopus</a:t>
            </a:r>
            <a:r>
              <a:rPr lang="ru-RU" dirty="0" smtClean="0"/>
              <a:t>, или не менее 20 в журналах, индексируемых в Российском индексе научного цитирования</a:t>
            </a:r>
          </a:p>
          <a:p>
            <a:pPr>
              <a:buNone/>
            </a:pPr>
            <a:r>
              <a:rPr lang="ru-RU" b="1" dirty="0" smtClean="0">
                <a:solidFill>
                  <a:srgbClr val="C00000"/>
                </a:solidFill>
              </a:rPr>
              <a:t>Подпункт 4.2.4  признать утратившим силу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44.04.01 Педагогическое образование (96)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556792"/>
            <a:ext cx="10972800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45.04.02 Лингвистика (112)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556792"/>
            <a:ext cx="10972800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2636912"/>
          </a:xfrm>
        </p:spPr>
        <p:txBody>
          <a:bodyPr>
            <a:normAutofit/>
          </a:bodyPr>
          <a:lstStyle/>
          <a:p>
            <a:r>
              <a:rPr lang="ru-RU" dirty="0" smtClean="0"/>
              <a:t>Приказ Министерства науки и высшего образования Российской Федерации от 08.02.2021 № 82,83,84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2492897"/>
            <a:ext cx="10972800" cy="3633267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 п.2.9 </a:t>
            </a:r>
          </a:p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а) Абз.2 изложить в следующей редакции:</a:t>
            </a:r>
          </a:p>
          <a:p>
            <a:pPr>
              <a:buNone/>
            </a:pPr>
            <a:r>
              <a:rPr lang="ru-RU" dirty="0" smtClean="0"/>
              <a:t>«К обязательной части программы </a:t>
            </a:r>
            <a:r>
              <a:rPr lang="ru-RU" dirty="0" err="1" smtClean="0"/>
              <a:t>бакалавриата</a:t>
            </a:r>
            <a:r>
              <a:rPr lang="ru-RU" dirty="0" smtClean="0"/>
              <a:t> (магистратуры/</a:t>
            </a:r>
            <a:r>
              <a:rPr lang="ru-RU" dirty="0" err="1" smtClean="0"/>
              <a:t>специалитета</a:t>
            </a:r>
            <a:r>
              <a:rPr lang="ru-RU" dirty="0" smtClean="0"/>
              <a:t>) </a:t>
            </a:r>
            <a:r>
              <a:rPr lang="ru-RU" dirty="0" smtClean="0"/>
              <a:t>относятся дисциплины (модули) и практики, обеспечивающие формирование </a:t>
            </a:r>
            <a:r>
              <a:rPr lang="ru-RU" dirty="0" err="1" smtClean="0"/>
              <a:t>общепрофессиональных</a:t>
            </a:r>
            <a:r>
              <a:rPr lang="ru-RU" dirty="0" smtClean="0"/>
              <a:t> компетенций, определяемых ФГОС ВО»;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FF0000"/>
                </a:solidFill>
              </a:rPr>
              <a:t> б) Абз.6 изложить в следующей редакции: </a:t>
            </a:r>
          </a:p>
          <a:p>
            <a:pPr marL="0" indent="0">
              <a:buNone/>
            </a:pPr>
            <a:r>
              <a:rPr lang="ru-RU" dirty="0" smtClean="0"/>
              <a:t>«Дисциплины (модули) и практики, обеспечивающие формирование универсальных компетенций определяемых ФГОС ВО, а также профессиональных компетенций, определяемых Организацией самостоятельно, могут включаться в обязательную часть программы </a:t>
            </a:r>
            <a:r>
              <a:rPr lang="ru-RU" dirty="0" err="1" smtClean="0"/>
              <a:t>бакалавриата</a:t>
            </a:r>
            <a:r>
              <a:rPr lang="ru-RU" dirty="0" smtClean="0"/>
              <a:t> (магистратуры/</a:t>
            </a:r>
            <a:r>
              <a:rPr lang="ru-RU" dirty="0" err="1" smtClean="0"/>
              <a:t>специалитета</a:t>
            </a:r>
            <a:r>
              <a:rPr lang="ru-RU" dirty="0" smtClean="0"/>
              <a:t>) </a:t>
            </a:r>
            <a:r>
              <a:rPr lang="ru-RU" dirty="0" smtClean="0"/>
              <a:t>и(или) в часть формируемую участниками образовательных отношений».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Приказ Министерства науки и высшего образования Российской Федерации от 08.02.2021 № 82,83,84</a:t>
            </a:r>
            <a:endParaRPr lang="ru-RU" sz="2800" b="1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91477" y="1600200"/>
            <a:ext cx="9217024" cy="5069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2636912"/>
          </a:xfrm>
        </p:spPr>
        <p:txBody>
          <a:bodyPr>
            <a:normAutofit/>
          </a:bodyPr>
          <a:lstStyle/>
          <a:p>
            <a:r>
              <a:rPr lang="ru-RU" dirty="0" smtClean="0"/>
              <a:t>Приказ Министерства науки и высшего образования Российской Федерации от 08.02.2021 № 82,83,84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2492897"/>
            <a:ext cx="10972800" cy="36332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3.5</a:t>
            </a:r>
            <a:r>
              <a:rPr lang="ru-RU" dirty="0" smtClean="0"/>
              <a:t> При отсутствии профессиональных стандартов, соответствующих профессиональной деятельности  выпускников, профессиональные компетенции определяются Организацией на основе анализа требований к профессиональным компетенциям, предъявляемым к выпускникам на рынке труда, обобщения отечественного и зарубежного опыта, проведения консультаций с ведущими работодателями отрасли, в которой востребованы выпускники, иных источников».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2636912"/>
          </a:xfrm>
        </p:spPr>
        <p:txBody>
          <a:bodyPr>
            <a:normAutofit/>
          </a:bodyPr>
          <a:lstStyle/>
          <a:p>
            <a:r>
              <a:rPr lang="ru-RU" dirty="0" smtClean="0"/>
              <a:t>Приказ Министерства науки и высшего образования Российской Федерации от 08.02.2021 № 82,83,84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09600" y="2492897"/>
            <a:ext cx="10972800" cy="3633267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п.3.7</a:t>
            </a:r>
            <a:r>
              <a:rPr lang="ru-RU" dirty="0" smtClean="0"/>
              <a:t> </a:t>
            </a:r>
            <a:r>
              <a:rPr lang="ru-RU" dirty="0" smtClean="0"/>
              <a:t>изложить в следующей редакции:</a:t>
            </a:r>
          </a:p>
          <a:p>
            <a:pPr>
              <a:buNone/>
            </a:pPr>
            <a:r>
              <a:rPr lang="ru-RU" dirty="0" smtClean="0"/>
              <a:t>«Организация устанавливает в программе </a:t>
            </a:r>
            <a:r>
              <a:rPr lang="ru-RU" dirty="0" err="1" smtClean="0"/>
              <a:t>бакалавриата</a:t>
            </a:r>
            <a:r>
              <a:rPr lang="ru-RU" dirty="0" smtClean="0"/>
              <a:t> (магистратуры/</a:t>
            </a:r>
            <a:r>
              <a:rPr lang="ru-RU" dirty="0" err="1" smtClean="0"/>
              <a:t>специалитета</a:t>
            </a:r>
            <a:r>
              <a:rPr lang="ru-RU" dirty="0" smtClean="0"/>
              <a:t>) </a:t>
            </a:r>
            <a:r>
              <a:rPr lang="ru-RU" dirty="0" smtClean="0"/>
              <a:t>индикаторы достижения компетенций самостоятельно»</a:t>
            </a:r>
          </a:p>
          <a:p>
            <a:pPr>
              <a:buNone/>
            </a:pPr>
            <a:r>
              <a:rPr lang="ru-RU" dirty="0" smtClean="0"/>
              <a:t>В подпункте 4.6.3 п.4.6. слова с «учетом соответствующей ПООП» </a:t>
            </a:r>
            <a:r>
              <a:rPr lang="ru-RU" b="1" dirty="0" smtClean="0">
                <a:solidFill>
                  <a:srgbClr val="FF0000"/>
                </a:solidFill>
              </a:rPr>
              <a:t>исключить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2703</TotalTime>
  <Words>2569</Words>
  <Application>Microsoft Office PowerPoint</Application>
  <PresentationFormat>Произвольный</PresentationFormat>
  <Paragraphs>305</Paragraphs>
  <Slides>52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52</vt:i4>
      </vt:variant>
    </vt:vector>
  </HeadingPairs>
  <TitlesOfParts>
    <vt:vector size="53" baseType="lpstr">
      <vt:lpstr>Тема Office</vt:lpstr>
      <vt:lpstr>Изменения ФГОС ВО</vt:lpstr>
      <vt:lpstr>Нормативные документы</vt:lpstr>
      <vt:lpstr>Нормативные документы</vt:lpstr>
      <vt:lpstr>Нормативные документы</vt:lpstr>
      <vt:lpstr>Изменения  компонентов ФГОС ВО</vt:lpstr>
      <vt:lpstr>Приказ Министерства науки и высшего образования Российской Федерации от 08.02.2021 № 82,83,84</vt:lpstr>
      <vt:lpstr>Приказ Министерства науки и высшего образования Российской Федерации от 08.02.2021 № 82,83,84</vt:lpstr>
      <vt:lpstr>Приказ Министерства науки и высшего образования Российской Федерации от 08.02.2021 № 82,83,84</vt:lpstr>
      <vt:lpstr>Приказ Министерства науки и высшего образования Российской Федерации от 08.02.2021 № 82,83,84</vt:lpstr>
      <vt:lpstr>Приказ Минобрнауки №1446 (от 26.11.2020) – вступает в силу 01.09.2021года.</vt:lpstr>
      <vt:lpstr>п.3.2.</vt:lpstr>
      <vt:lpstr>п.3.2.</vt:lpstr>
      <vt:lpstr>Данные изменения внесены :</vt:lpstr>
      <vt:lpstr>Внесены изменения:</vt:lpstr>
      <vt:lpstr>42.03.01. Реклама и связь с общественностью(5);  42.03.02. Журналистика (11)</vt:lpstr>
      <vt:lpstr>43.03.01 Сервис (6); 43.03.03 Гостиничное дело  (7); 43.03.02 Туризм(8) - п.3.3.</vt:lpstr>
      <vt:lpstr>41.03.01. Зарубежное регионоведение (17); 41.03.05 Международные отношения(19); 41.03.04 Политология(41)</vt:lpstr>
      <vt:lpstr>04.03.01. Химия(28) </vt:lpstr>
      <vt:lpstr>02.03.02  Фундаментальная информатика и информационные технологии(38)  - таблицу п.3.3 изложить в следующей редакции: </vt:lpstr>
      <vt:lpstr>02.03.02  Фундаментальная информатика и информационные технологии(38)  - таблицу п.3.3 изложить в следующей редакции: </vt:lpstr>
      <vt:lpstr>02.03.03 Математическое обеспечение и администрирование информационных систем (39) - таблицу п.3.3 изложить в следующей редакции: </vt:lpstr>
      <vt:lpstr>  02.03.03 Математическое обеспечение и администрирование информационных систем(39) - таблицу п.3.3 изложить в следующей редакции:  </vt:lpstr>
      <vt:lpstr>09.03.03 Прикладная информатика (44) абз.3 п.3.3. изложить в следующей редакции:</vt:lpstr>
      <vt:lpstr>11.03.04 Электроника и наноэлектроника (48) </vt:lpstr>
      <vt:lpstr>51.03.01 Культурология (79); 51.03.03  Социально-культурная деятельность (81); 51.03.04 Музеология и охрана объектов культурного и природного наследия (82) абз.3 п.3.3. изложить в следующей редакции:</vt:lpstr>
      <vt:lpstr> 01.03.01 Математика(85); 01.03.02 Прикладная математика и информатика(86)  </vt:lpstr>
      <vt:lpstr> 39.03.01  Социология(94); 39.03.02  Социальная работа (95)  </vt:lpstr>
      <vt:lpstr>  44.03.01 Педагогическое образование (101) 44.03.02. Психолого-педагогичское образование (102) 44.03.03 Специальное (дефектологическое)  образование (103) 44.03.04 Профессиональное обучение (по отраслям) (104) 44.03.05 Педагогическое образование(с двумя профилями подготовки) (105)   </vt:lpstr>
      <vt:lpstr>44.03.01 Педагогическое образование  абз.2 п. 1. 11 изложить в следующей редакции:</vt:lpstr>
      <vt:lpstr>ФГОС ВО, утвержденные в 2020 году</vt:lpstr>
      <vt:lpstr>45.03.02 Лингвистика (68)  п.3.3. дополнить </vt:lpstr>
      <vt:lpstr>  37.03.01 Психология (123)  </vt:lpstr>
      <vt:lpstr> 05.03.02 География (128) </vt:lpstr>
      <vt:lpstr>05.03.06 Экология и природопользование (132)</vt:lpstr>
      <vt:lpstr> 05.03.04 Гидрометеорология (131) </vt:lpstr>
      <vt:lpstr>03.03.02 Физика (130);  03.03.03 Радиофизика(138) </vt:lpstr>
      <vt:lpstr>05.03.01 Геология (133) </vt:lpstr>
      <vt:lpstr>05.03.02 Почвоведение (141)</vt:lpstr>
      <vt:lpstr>05.03.01 Биология (143)</vt:lpstr>
      <vt:lpstr>38.03.03 Управление персоналом(147);  38.03.01 Экономика(148); 38.03.06 Торговое дело(150); 38.03.07 Товароведение(151) п.3.3. дополнить Абз 7 38.03. 02 Менеджмент (152)п.3.3. дополнить Абз 10  </vt:lpstr>
      <vt:lpstr> 38.03. 04  Государственное и муниципальное управление (166); 46.03.01 ИСТОРИЯ  (179) п.3.3. дополнить Абз 9  </vt:lpstr>
      <vt:lpstr> 47.03.03  Религиоведение (155) </vt:lpstr>
      <vt:lpstr> 48.03.01  Теология (177) </vt:lpstr>
      <vt:lpstr> 45.03. 01  Филология (158) п.3.3. </vt:lpstr>
      <vt:lpstr>40.03.01 Юриспруденция(164) в таблице п.2. 1</vt:lpstr>
      <vt:lpstr>40.03.01 Юриспруденция(164) в таблице п.2. 1</vt:lpstr>
      <vt:lpstr>47.03.01 Философия (149)  Таблицу п.3.3 изложить в следующей редакции: </vt:lpstr>
      <vt:lpstr>47.03.01 Философия (149)  Таблицу п.3.3 изложить в следующей редакции: </vt:lpstr>
      <vt:lpstr>МАГИСТРАТУРА</vt:lpstr>
      <vt:lpstr>Все ФГОС ВО, имеющие подпункт  4.2.4 п.2.4</vt:lpstr>
      <vt:lpstr>44.04.01 Педагогическое образование (96)</vt:lpstr>
      <vt:lpstr>45.04.02 Лингвистика (112)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Изменения ФГОС ВО</dc:title>
  <dc:creator>Пользователь</dc:creator>
  <cp:lastModifiedBy>User</cp:lastModifiedBy>
  <cp:revision>61</cp:revision>
  <dcterms:created xsi:type="dcterms:W3CDTF">2021-06-01T12:34:34Z</dcterms:created>
  <dcterms:modified xsi:type="dcterms:W3CDTF">2021-06-07T07:21:43Z</dcterms:modified>
</cp:coreProperties>
</file>